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357188" y="557213"/>
            <a:ext cx="4929188" cy="12323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750" b="1" spc="3" kern="0" dirty="0">
                <a:solidFill>
                  <a:srgbClr val="FFD21E"/>
                </a:solidFill>
                <a:latin typeface="Inter ExtraBold" pitchFamily="34" charset="0"/>
                <a:ea typeface="Inter ExtraBold" pitchFamily="34" charset="-122"/>
                <a:cs typeface="Inter ExtraBold" pitchFamily="34" charset="-120"/>
              </a:rPr>
              <a:t>CARRIER PARTNER RECRUITING SOLUTION</a:t>
            </a:r>
            <a:endParaRPr lang="en-US" sz="750" dirty="0"/>
          </a:p>
        </p:txBody>
      </p:sp>
      <p:sp>
        <p:nvSpPr>
          <p:cNvPr id="4" name="Text 1"/>
          <p:cNvSpPr/>
          <p:nvPr/>
        </p:nvSpPr>
        <p:spPr>
          <a:xfrm>
            <a:off x="357188" y="923330"/>
            <a:ext cx="4929188" cy="96178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81600"/>
              </a:lnSpc>
              <a:buNone/>
            </a:pPr>
            <a:r>
              <a:rPr lang="en-US" sz="3400" b="1" spc="-2" kern="0" dirty="0">
                <a:solidFill>
                  <a:srgbClr val="FFFFFF"/>
                </a:solidFill>
                <a:latin typeface="Inter Black" pitchFamily="34" charset="0"/>
                <a:ea typeface="Inter Black" pitchFamily="34" charset="-122"/>
                <a:cs typeface="Inter Black" pitchFamily="34" charset="-120"/>
              </a:rPr>
              <a:t>How Class A Jobs 411 Helps Carrier Partners</a:t>
            </a:r>
            <a:endParaRPr lang="en-US" sz="3400" dirty="0"/>
          </a:p>
        </p:txBody>
      </p:sp>
      <p:sp>
        <p:nvSpPr>
          <p:cNvPr id="5" name="Text 2"/>
          <p:cNvSpPr/>
          <p:nvPr/>
        </p:nvSpPr>
        <p:spPr>
          <a:xfrm>
            <a:off x="357188" y="2085138"/>
            <a:ext cx="4643438" cy="51206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02400"/>
              </a:lnSpc>
              <a:buNone/>
            </a:pPr>
            <a:r>
              <a:rPr lang="en-US" sz="1500" dirty="0">
                <a:solidFill>
                  <a:srgbClr val="D7E3F4"/>
                </a:solidFill>
                <a:latin typeface="Inter Medium" pitchFamily="34" charset="0"/>
                <a:ea typeface="Inter Medium" pitchFamily="34" charset="-122"/>
                <a:cs typeface="Inter Medium" pitchFamily="34" charset="-120"/>
              </a:rPr>
              <a:t>Filling empty seats with pre-screened, pre-sold CDL drivers.</a:t>
            </a:r>
            <a:endParaRPr lang="en-US" sz="1500" dirty="0"/>
          </a:p>
        </p:txBody>
      </p:sp>
      <p:sp>
        <p:nvSpPr>
          <p:cNvPr id="6" name="Text 3"/>
          <p:cNvSpPr/>
          <p:nvPr/>
        </p:nvSpPr>
        <p:spPr>
          <a:xfrm>
            <a:off x="357188" y="3168700"/>
            <a:ext cx="4929188" cy="27860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900" spc="1" kern="0" dirty="0">
                <a:solidFill>
                  <a:srgbClr val="D7E3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PREPARED FOR CARRIER, FLEET, AND TRANSPORTATION HIRING PARTNERS</a:t>
            </a:r>
            <a:endParaRPr lang="en-US" sz="900" dirty="0"/>
          </a:p>
        </p:txBody>
      </p:sp>
      <p:sp>
        <p:nvSpPr>
          <p:cNvPr id="7" name="Shape 4"/>
          <p:cNvSpPr/>
          <p:nvPr/>
        </p:nvSpPr>
        <p:spPr>
          <a:xfrm>
            <a:off x="5393793" y="657225"/>
            <a:ext cx="3499914" cy="3643313"/>
          </a:xfrm>
          <a:prstGeom prst="rect">
            <a:avLst/>
          </a:prstGeom>
          <a:solidFill>
            <a:srgbClr val="FFFFFF">
              <a:alpha val="1000"/>
            </a:srgbClr>
          </a:solidFill>
          <a:ln w="18288">
            <a:solidFill>
              <a:srgbClr val="FFFFFF">
                <a:alpha val="22000"/>
              </a:srgbClr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5931126" y="2543175"/>
            <a:ext cx="2500313" cy="1184077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2450" b="1" spc="-1" kern="0" dirty="0">
                <a:solidFill>
                  <a:srgbClr val="FFD21E"/>
                </a:solidFill>
                <a:latin typeface="Inter Black" pitchFamily="34" charset="0"/>
                <a:ea typeface="Inter Black" pitchFamily="34" charset="-122"/>
                <a:cs typeface="Inter Black" pitchFamily="34" charset="-120"/>
              </a:rPr>
              <a:t>EMPTY</a:t>
            </a:r>
            <a:r>
              <a:rPr lang="en-US" sz="2450" b="1" spc="-1" kern="0" dirty="0">
                <a:solidFill>
                  <a:srgbClr val="FFFFFF"/>
                </a:solidFill>
                <a:latin typeface="Inter Black" pitchFamily="34" charset="0"/>
                <a:ea typeface="Inter Black" pitchFamily="34" charset="-122"/>
                <a:cs typeface="Inter Black" pitchFamily="34" charset="-120"/>
              </a:rPr>
              <a:t>
</a:t>
            </a:r>
            <a:r>
              <a:rPr lang="en-US" sz="2450" b="1" spc="-1" kern="0" dirty="0">
                <a:solidFill>
                  <a:srgbClr val="FFD21E"/>
                </a:solidFill>
                <a:latin typeface="Inter Black" pitchFamily="34" charset="0"/>
                <a:ea typeface="Inter Black" pitchFamily="34" charset="-122"/>
                <a:cs typeface="Inter Black" pitchFamily="34" charset="-120"/>
              </a:rPr>
              <a:t>SEATS</a:t>
            </a:r>
            <a:r>
              <a:rPr lang="en-US" sz="2450" b="1" spc="-1" kern="0" dirty="0">
                <a:solidFill>
                  <a:srgbClr val="FFFFFF"/>
                </a:solidFill>
                <a:latin typeface="Inter Black" pitchFamily="34" charset="0"/>
                <a:ea typeface="Inter Black" pitchFamily="34" charset="-122"/>
                <a:cs typeface="Inter Black" pitchFamily="34" charset="-120"/>
              </a:rPr>
              <a:t>
</a:t>
            </a:r>
            <a:r>
              <a:rPr lang="en-US" sz="2450" b="1" spc="-1" kern="0" dirty="0">
                <a:solidFill>
                  <a:srgbClr val="FFD21E"/>
                </a:solidFill>
                <a:latin typeface="Inter Black" pitchFamily="34" charset="0"/>
                <a:ea typeface="Inter Black" pitchFamily="34" charset="-122"/>
                <a:cs typeface="Inter Black" pitchFamily="34" charset="-120"/>
              </a:rPr>
              <a:t>FILLED</a:t>
            </a:r>
            <a:endParaRPr lang="en-US" sz="2450" dirty="0"/>
          </a:p>
        </p:txBody>
      </p:sp>
      <p:sp>
        <p:nvSpPr>
          <p:cNvPr id="9" name="Shape 6"/>
          <p:cNvSpPr/>
          <p:nvPr/>
        </p:nvSpPr>
        <p:spPr>
          <a:xfrm>
            <a:off x="357188" y="4714875"/>
            <a:ext cx="8429625" cy="385763"/>
          </a:xfrm>
          <a:prstGeom prst="rect">
            <a:avLst/>
          </a:prstGeom>
          <a:solidFill>
            <a:srgbClr val="000000">
              <a:alpha val="0"/>
            </a:srgbClr>
          </a:solidFill>
          <a:ln/>
        </p:spPr>
      </p:sp>
      <p:sp>
        <p:nvSpPr>
          <p:cNvPr id="10" name="Shape 7"/>
          <p:cNvSpPr/>
          <p:nvPr/>
        </p:nvSpPr>
        <p:spPr>
          <a:xfrm>
            <a:off x="357188" y="4714875"/>
            <a:ext cx="8429625" cy="7144"/>
          </a:xfrm>
          <a:prstGeom prst="rect">
            <a:avLst/>
          </a:prstGeom>
          <a:solidFill>
            <a:srgbClr val="F5F8FC"/>
          </a:solidFill>
          <a:ln/>
        </p:spPr>
      </p:sp>
      <p:sp>
        <p:nvSpPr>
          <p:cNvPr id="11" name="Text 8"/>
          <p:cNvSpPr/>
          <p:nvPr/>
        </p:nvSpPr>
        <p:spPr>
          <a:xfrm>
            <a:off x="357188" y="4846141"/>
            <a:ext cx="1993162" cy="12323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750" b="1" dirty="0">
                <a:solidFill>
                  <a:srgbClr val="FFD21E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Class A Jobs 411</a:t>
            </a:r>
            <a:r>
              <a:rPr lang="en-US" sz="800" dirty="0">
                <a:solidFill>
                  <a:srgbClr val="D7E3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| CDL Driver Recruiting</a:t>
            </a:r>
            <a:endParaRPr lang="en-US" sz="750" dirty="0"/>
          </a:p>
        </p:txBody>
      </p:sp>
      <p:sp>
        <p:nvSpPr>
          <p:cNvPr id="12" name="Text 9"/>
          <p:cNvSpPr/>
          <p:nvPr/>
        </p:nvSpPr>
        <p:spPr>
          <a:xfrm>
            <a:off x="8286276" y="4846141"/>
            <a:ext cx="500537" cy="12323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800" dirty="0">
                <a:solidFill>
                  <a:srgbClr val="D7E3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June 2026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357188" y="407194"/>
            <a:ext cx="1933333" cy="10715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650" b="1" spc="2" kern="0" dirty="0">
                <a:solidFill>
                  <a:srgbClr val="FFD21E"/>
                </a:solidFill>
                <a:latin typeface="Inter ExtraBold" pitchFamily="34" charset="0"/>
                <a:ea typeface="Inter ExtraBold" pitchFamily="34" charset="-122"/>
                <a:cs typeface="Inter ExtraBold" pitchFamily="34" charset="-120"/>
              </a:rPr>
              <a:t>CARRIER PARTNER OUTCOMES</a:t>
            </a:r>
            <a:endParaRPr lang="en-US" sz="650" dirty="0"/>
          </a:p>
        </p:txBody>
      </p:sp>
      <p:sp>
        <p:nvSpPr>
          <p:cNvPr id="4" name="Text 1"/>
          <p:cNvSpPr/>
          <p:nvPr/>
        </p:nvSpPr>
        <p:spPr>
          <a:xfrm>
            <a:off x="6774535" y="402729"/>
            <a:ext cx="2012277" cy="11608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750" dirty="0">
                <a:solidFill>
                  <a:srgbClr val="D7E3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Practical gains from the recruiting partnership</a:t>
            </a:r>
            <a:endParaRPr lang="en-US" sz="750" dirty="0"/>
          </a:p>
        </p:txBody>
      </p:sp>
      <p:sp>
        <p:nvSpPr>
          <p:cNvPr id="5" name="Text 2"/>
          <p:cNvSpPr/>
          <p:nvPr/>
        </p:nvSpPr>
        <p:spPr>
          <a:xfrm>
            <a:off x="357188" y="857250"/>
            <a:ext cx="8429625" cy="32403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86400"/>
              </a:lnSpc>
              <a:buNone/>
            </a:pPr>
            <a:r>
              <a:rPr lang="en-US" sz="2100" b="1" spc="-1" kern="0" dirty="0">
                <a:solidFill>
                  <a:srgbClr val="FFFFFF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What Carrier Partners Gain</a:t>
            </a:r>
            <a:endParaRPr lang="en-US" sz="2100" dirty="0"/>
          </a:p>
        </p:txBody>
      </p:sp>
      <p:sp>
        <p:nvSpPr>
          <p:cNvPr id="6" name="Text 3"/>
          <p:cNvSpPr/>
          <p:nvPr/>
        </p:nvSpPr>
        <p:spPr>
          <a:xfrm>
            <a:off x="357188" y="1252724"/>
            <a:ext cx="6858000" cy="38286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07200"/>
              </a:lnSpc>
              <a:buNone/>
            </a:pPr>
            <a:r>
              <a:rPr lang="en-US" sz="1050" dirty="0">
                <a:solidFill>
                  <a:srgbClr val="D7E3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Class A Jobs 411 converts recruiting pressure into a more controlled hiring motion: </a:t>
            </a:r>
            <a:r>
              <a:rPr lang="en-US" sz="1000" b="1" dirty="0">
                <a:solidFill>
                  <a:srgbClr val="FFD21E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better driver quality, lower upfront risk, faster workflow, and strategic partner value.</a:t>
            </a:r>
            <a:endParaRPr lang="en-US" sz="1050" dirty="0"/>
          </a:p>
        </p:txBody>
      </p:sp>
      <p:sp>
        <p:nvSpPr>
          <p:cNvPr id="7" name="Text 4"/>
          <p:cNvSpPr/>
          <p:nvPr/>
        </p:nvSpPr>
        <p:spPr>
          <a:xfrm>
            <a:off x="357188" y="1899903"/>
            <a:ext cx="2357438" cy="10715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650" b="1" spc="2" kern="0" dirty="0">
                <a:solidFill>
                  <a:srgbClr val="FFD21E"/>
                </a:solidFill>
                <a:latin typeface="Inter Black" pitchFamily="34" charset="0"/>
                <a:ea typeface="Inter Black" pitchFamily="34" charset="-122"/>
                <a:cs typeface="Inter Black" pitchFamily="34" charset="-120"/>
              </a:rPr>
              <a:t>CARRIER NEED</a:t>
            </a:r>
            <a:endParaRPr lang="en-US" sz="650" dirty="0"/>
          </a:p>
        </p:txBody>
      </p:sp>
      <p:sp>
        <p:nvSpPr>
          <p:cNvPr id="8" name="Text 5"/>
          <p:cNvSpPr/>
          <p:nvPr/>
        </p:nvSpPr>
        <p:spPr>
          <a:xfrm>
            <a:off x="3014663" y="1899903"/>
            <a:ext cx="5772150" cy="10715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650" b="1" spc="2" kern="0" dirty="0">
                <a:solidFill>
                  <a:srgbClr val="FFD21E"/>
                </a:solidFill>
                <a:latin typeface="Inter Black" pitchFamily="34" charset="0"/>
                <a:ea typeface="Inter Black" pitchFamily="34" charset="-122"/>
                <a:cs typeface="Inter Black" pitchFamily="34" charset="-120"/>
              </a:rPr>
              <a:t>CLASS A JOBS 411 RESPONSE</a:t>
            </a:r>
            <a:endParaRPr lang="en-US" sz="650" dirty="0"/>
          </a:p>
        </p:txBody>
      </p:sp>
      <p:sp>
        <p:nvSpPr>
          <p:cNvPr id="9" name="Text 6"/>
          <p:cNvSpPr/>
          <p:nvPr/>
        </p:nvSpPr>
        <p:spPr>
          <a:xfrm>
            <a:off x="357188" y="2184788"/>
            <a:ext cx="2357438" cy="15172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944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Inter Black" pitchFamily="34" charset="0"/>
                <a:ea typeface="Inter Black" pitchFamily="34" charset="-122"/>
                <a:cs typeface="Inter Black" pitchFamily="34" charset="-120"/>
              </a:rPr>
              <a:t>More qualified drivers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3014663" y="2185234"/>
            <a:ext cx="5772150" cy="15085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1056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Pre-screened CDL-A and CDL-B applicants</a:t>
            </a:r>
            <a:r>
              <a:rPr lang="en-US" sz="850" dirty="0">
                <a:solidFill>
                  <a:srgbClr val="D7E3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delivered directly to the carrier’s hiring team.</a:t>
            </a:r>
            <a:endParaRPr lang="en-US" sz="800" dirty="0"/>
          </a:p>
        </p:txBody>
      </p:sp>
      <p:sp>
        <p:nvSpPr>
          <p:cNvPr id="11" name="Text 8"/>
          <p:cNvSpPr/>
          <p:nvPr/>
        </p:nvSpPr>
        <p:spPr>
          <a:xfrm>
            <a:off x="357188" y="2546384"/>
            <a:ext cx="2357438" cy="15172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944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Inter Black" pitchFamily="34" charset="0"/>
                <a:ea typeface="Inter Black" pitchFamily="34" charset="-122"/>
                <a:cs typeface="Inter Black" pitchFamily="34" charset="-120"/>
              </a:rPr>
              <a:t>Faster hiring motion</a:t>
            </a:r>
            <a:endParaRPr lang="en-US" sz="900" dirty="0"/>
          </a:p>
        </p:txBody>
      </p:sp>
      <p:sp>
        <p:nvSpPr>
          <p:cNvPr id="12" name="Text 9"/>
          <p:cNvSpPr/>
          <p:nvPr/>
        </p:nvSpPr>
        <p:spPr>
          <a:xfrm>
            <a:off x="3014663" y="2471403"/>
            <a:ext cx="5772150" cy="30171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05600"/>
              </a:lnSpc>
              <a:buNone/>
            </a:pPr>
            <a:r>
              <a:rPr lang="en-US" sz="850" dirty="0">
                <a:solidFill>
                  <a:srgbClr val="D7E3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Completed Tenstreet applications, documentation support, and stated </a:t>
            </a:r>
            <a:r>
              <a:rPr lang="en-US" sz="850" dirty="0">
                <a:solidFill>
                  <a:srgbClr val="FFD21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24–48 hour</a:t>
            </a:r>
            <a:r>
              <a:rPr lang="en-US" sz="850" dirty="0">
                <a:solidFill>
                  <a:srgbClr val="D7E3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response on new recruiting </a:t>
            </a:r>
            <a:r>
              <a:rPr lang="en-US" sz="850" dirty="0">
                <a:solidFill>
                  <a:srgbClr val="D7E3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requests.</a:t>
            </a:r>
            <a:endParaRPr lang="en-US" sz="850" dirty="0"/>
          </a:p>
        </p:txBody>
      </p:sp>
      <p:sp>
        <p:nvSpPr>
          <p:cNvPr id="13" name="Text 10"/>
          <p:cNvSpPr/>
          <p:nvPr/>
        </p:nvSpPr>
        <p:spPr>
          <a:xfrm>
            <a:off x="357188" y="2907981"/>
            <a:ext cx="2357438" cy="15172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944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Inter Black" pitchFamily="34" charset="0"/>
                <a:ea typeface="Inter Black" pitchFamily="34" charset="-122"/>
                <a:cs typeface="Inter Black" pitchFamily="34" charset="-120"/>
              </a:rPr>
              <a:t>Lower recruiting risk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3014663" y="2908427"/>
            <a:ext cx="5772150" cy="15085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1056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No retainers and $0 upfront cost</a:t>
            </a:r>
            <a:r>
              <a:rPr lang="en-US" sz="850" dirty="0">
                <a:solidFill>
                  <a:srgbClr val="D7E3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; carriers pay only when the driver dispatches.</a:t>
            </a:r>
            <a:endParaRPr lang="en-US" sz="800" dirty="0"/>
          </a:p>
        </p:txBody>
      </p:sp>
      <p:sp>
        <p:nvSpPr>
          <p:cNvPr id="15" name="Text 12"/>
          <p:cNvSpPr/>
          <p:nvPr/>
        </p:nvSpPr>
        <p:spPr>
          <a:xfrm>
            <a:off x="357188" y="3236593"/>
            <a:ext cx="2357438" cy="15172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944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Inter Black" pitchFamily="34" charset="0"/>
                <a:ea typeface="Inter Black" pitchFamily="34" charset="-122"/>
                <a:cs typeface="Inter Black" pitchFamily="34" charset="-120"/>
              </a:rPr>
              <a:t>Better candidate alignment</a:t>
            </a:r>
            <a:endParaRPr lang="en-US" sz="900" dirty="0"/>
          </a:p>
        </p:txBody>
      </p:sp>
      <p:sp>
        <p:nvSpPr>
          <p:cNvPr id="16" name="Text 13"/>
          <p:cNvSpPr/>
          <p:nvPr/>
        </p:nvSpPr>
        <p:spPr>
          <a:xfrm>
            <a:off x="3014663" y="3237040"/>
            <a:ext cx="5772150" cy="15085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105600"/>
              </a:lnSpc>
              <a:buNone/>
            </a:pPr>
            <a:r>
              <a:rPr lang="en-US" sz="850" dirty="0">
                <a:solidFill>
                  <a:srgbClr val="D7E3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Drivers are pre-sold on pay, routes, home time, job type, benefits, and expectations before submission.</a:t>
            </a:r>
            <a:endParaRPr lang="en-US" sz="850" dirty="0"/>
          </a:p>
        </p:txBody>
      </p:sp>
      <p:sp>
        <p:nvSpPr>
          <p:cNvPr id="17" name="Text 14"/>
          <p:cNvSpPr/>
          <p:nvPr/>
        </p:nvSpPr>
        <p:spPr>
          <a:xfrm>
            <a:off x="357188" y="3598190"/>
            <a:ext cx="2357438" cy="15172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944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Inter Black" pitchFamily="34" charset="0"/>
                <a:ea typeface="Inter Black" pitchFamily="34" charset="-122"/>
                <a:cs typeface="Inter Black" pitchFamily="34" charset="-120"/>
              </a:rPr>
              <a:t>Reduced internal workload</a:t>
            </a:r>
            <a:endParaRPr lang="en-US" sz="900" dirty="0"/>
          </a:p>
        </p:txBody>
      </p:sp>
      <p:sp>
        <p:nvSpPr>
          <p:cNvPr id="18" name="Text 15"/>
          <p:cNvSpPr/>
          <p:nvPr/>
        </p:nvSpPr>
        <p:spPr>
          <a:xfrm>
            <a:off x="3014663" y="3523208"/>
            <a:ext cx="5772150" cy="30171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05600"/>
              </a:lnSpc>
              <a:buNone/>
            </a:pPr>
            <a:r>
              <a:rPr lang="en-US" sz="850" dirty="0">
                <a:solidFill>
                  <a:srgbClr val="D7E3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Advertising, sourcing, vetting, processing, reporting, VOEs, scheduling, and onboarding support handled as an extension of the carrier team.</a:t>
            </a:r>
            <a:endParaRPr lang="en-US" sz="850" dirty="0"/>
          </a:p>
        </p:txBody>
      </p:sp>
      <p:sp>
        <p:nvSpPr>
          <p:cNvPr id="19" name="Text 16"/>
          <p:cNvSpPr/>
          <p:nvPr/>
        </p:nvSpPr>
        <p:spPr>
          <a:xfrm>
            <a:off x="357188" y="3992770"/>
            <a:ext cx="2357438" cy="15172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944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Inter Black" pitchFamily="34" charset="0"/>
                <a:ea typeface="Inter Black" pitchFamily="34" charset="-122"/>
                <a:cs typeface="Inter Black" pitchFamily="34" charset="-120"/>
              </a:rPr>
              <a:t>Strategic diversity support</a:t>
            </a:r>
            <a:endParaRPr lang="en-US" sz="900" dirty="0"/>
          </a:p>
        </p:txBody>
      </p:sp>
      <p:sp>
        <p:nvSpPr>
          <p:cNvPr id="20" name="Text 17"/>
          <p:cNvSpPr/>
          <p:nvPr/>
        </p:nvSpPr>
        <p:spPr>
          <a:xfrm>
            <a:off x="3014663" y="3917789"/>
            <a:ext cx="5772150" cy="30171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05600"/>
              </a:lnSpc>
              <a:buNone/>
            </a:pPr>
            <a:r>
              <a:rPr lang="en-US" sz="850" dirty="0">
                <a:solidFill>
                  <a:srgbClr val="D7E3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SBA </a:t>
            </a:r>
            <a:r>
              <a:rPr lang="en-US" sz="800" b="1" dirty="0">
                <a:solidFill>
                  <a:srgbClr val="FFFFFF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WOSB, SDVOSB, VOSB</a:t>
            </a:r>
            <a:r>
              <a:rPr lang="en-US" sz="850" dirty="0">
                <a:solidFill>
                  <a:srgbClr val="D7E3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, and SAM.gov registration can support supplier diversity, subcontracting, teaming, </a:t>
            </a:r>
            <a:r>
              <a:rPr lang="en-US" sz="850" dirty="0">
                <a:solidFill>
                  <a:srgbClr val="D7E3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and RFP positioning.</a:t>
            </a:r>
            <a:endParaRPr lang="en-US" sz="850" dirty="0"/>
          </a:p>
        </p:txBody>
      </p:sp>
      <p:sp>
        <p:nvSpPr>
          <p:cNvPr id="21" name="Text 18"/>
          <p:cNvSpPr/>
          <p:nvPr/>
        </p:nvSpPr>
        <p:spPr>
          <a:xfrm>
            <a:off x="357188" y="4387351"/>
            <a:ext cx="1928813" cy="49548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81600"/>
              </a:lnSpc>
              <a:buNone/>
            </a:pPr>
            <a:r>
              <a:rPr lang="en-US" sz="1700" b="1" spc="-1" kern="0" dirty="0">
                <a:solidFill>
                  <a:srgbClr val="FFD21E"/>
                </a:solidFill>
                <a:latin typeface="Inter Black" pitchFamily="34" charset="0"/>
                <a:ea typeface="Inter Black" pitchFamily="34" charset="-122"/>
                <a:cs typeface="Inter Black" pitchFamily="34" charset="-120"/>
              </a:rPr>
              <a:t>PARTNER</a:t>
            </a:r>
            <a:r>
              <a:rPr lang="en-US" sz="1700" b="1" spc="-1" kern="0" dirty="0">
                <a:solidFill>
                  <a:srgbClr val="FFD21E"/>
                </a:solidFill>
                <a:latin typeface="Inter Black" pitchFamily="34" charset="0"/>
                <a:ea typeface="Inter Black" pitchFamily="34" charset="-122"/>
                <a:cs typeface="Inter Black" pitchFamily="34" charset="-120"/>
              </a:rPr>
              <a:t>
</a:t>
            </a:r>
            <a:r>
              <a:rPr lang="en-US" sz="1700" b="1" spc="-1" kern="0" dirty="0">
                <a:solidFill>
                  <a:srgbClr val="FFD21E"/>
                </a:solidFill>
                <a:latin typeface="Inter Black" pitchFamily="34" charset="0"/>
                <a:ea typeface="Inter Black" pitchFamily="34" charset="-122"/>
                <a:cs typeface="Inter Black" pitchFamily="34" charset="-120"/>
              </a:rPr>
              <a:t>IMPACT</a:t>
            </a:r>
            <a:endParaRPr lang="en-US" sz="1700" dirty="0"/>
          </a:p>
        </p:txBody>
      </p:sp>
      <p:sp>
        <p:nvSpPr>
          <p:cNvPr id="22" name="Text 19"/>
          <p:cNvSpPr/>
          <p:nvPr/>
        </p:nvSpPr>
        <p:spPr>
          <a:xfrm>
            <a:off x="2486025" y="4376663"/>
            <a:ext cx="4814888" cy="516861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07200"/>
              </a:lnSpc>
              <a:buNone/>
            </a:pPr>
            <a:r>
              <a:rPr lang="en-US" sz="950" dirty="0">
                <a:solidFill>
                  <a:srgbClr val="D7E3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Carrier partners gain recruiting capacity without upfront marketing spend, receive better-prepared driver submissions, and can strengthen compliance, onboarding, and supplier-diversity positioning.</a:t>
            </a:r>
            <a:endParaRPr lang="en-US" sz="950" dirty="0"/>
          </a:p>
        </p:txBody>
      </p:sp>
      <p:sp>
        <p:nvSpPr>
          <p:cNvPr id="23" name="Text 20"/>
          <p:cNvSpPr/>
          <p:nvPr/>
        </p:nvSpPr>
        <p:spPr>
          <a:xfrm>
            <a:off x="357188" y="4926732"/>
            <a:ext cx="8429625" cy="10358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650" dirty="0">
                <a:solidFill>
                  <a:srgbClr val="D7E3F4">
                    <a:alpha val="72000"/>
                  </a:srgbClr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Source: Class A Jobs 411, “Hire CDL Drivers” and “SBA Certified Women &amp; Service-Disabled Veteran-Owned Trucking Recruiting Firm,” accessed June 2, 2026.</a:t>
            </a:r>
            <a:endParaRPr lang="en-US" sz="6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357188" y="407194"/>
            <a:ext cx="696069" cy="10715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650" b="1" spc="2" kern="0" dirty="0">
                <a:solidFill>
                  <a:srgbClr val="FFD21E"/>
                </a:solidFill>
                <a:latin typeface="Inter ExtraBold" pitchFamily="34" charset="0"/>
                <a:ea typeface="Inter ExtraBold" pitchFamily="34" charset="-122"/>
                <a:cs typeface="Inter ExtraBold" pitchFamily="34" charset="-120"/>
              </a:rPr>
              <a:t>NEXT STEP</a:t>
            </a:r>
            <a:endParaRPr lang="en-US" sz="650" dirty="0"/>
          </a:p>
        </p:txBody>
      </p:sp>
      <p:sp>
        <p:nvSpPr>
          <p:cNvPr id="4" name="Text 1"/>
          <p:cNvSpPr/>
          <p:nvPr/>
        </p:nvSpPr>
        <p:spPr>
          <a:xfrm>
            <a:off x="7447220" y="402729"/>
            <a:ext cx="1339593" cy="11608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750" dirty="0">
                <a:solidFill>
                  <a:srgbClr val="D7E3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Carrier recruiting conversation</a:t>
            </a:r>
            <a:endParaRPr lang="en-US" sz="750" dirty="0"/>
          </a:p>
        </p:txBody>
      </p:sp>
      <p:sp>
        <p:nvSpPr>
          <p:cNvPr id="5" name="Text 2"/>
          <p:cNvSpPr/>
          <p:nvPr/>
        </p:nvSpPr>
        <p:spPr>
          <a:xfrm>
            <a:off x="357188" y="942975"/>
            <a:ext cx="3714750" cy="812099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78400"/>
              </a:lnSpc>
              <a:buNone/>
            </a:pPr>
            <a:r>
              <a:rPr lang="en-US" sz="2950" b="1" spc="-2" kern="0" dirty="0">
                <a:solidFill>
                  <a:srgbClr val="FFD21E"/>
                </a:solidFill>
                <a:latin typeface="Inter Black" pitchFamily="34" charset="0"/>
                <a:ea typeface="Inter Black" pitchFamily="34" charset="-122"/>
                <a:cs typeface="Inter Black" pitchFamily="34" charset="-120"/>
              </a:rPr>
              <a:t>Let’s Fill Your </a:t>
            </a:r>
            <a:r>
              <a:rPr lang="en-US" sz="2950" b="1" spc="-2" kern="0" dirty="0">
                <a:solidFill>
                  <a:srgbClr val="FFD21E"/>
                </a:solidFill>
                <a:latin typeface="Inter Black" pitchFamily="34" charset="0"/>
                <a:ea typeface="Inter Black" pitchFamily="34" charset="-122"/>
                <a:cs typeface="Inter Black" pitchFamily="34" charset="-120"/>
              </a:rPr>
              <a:t>Empty Seats</a:t>
            </a:r>
            <a:endParaRPr lang="en-US" sz="2950" dirty="0"/>
          </a:p>
        </p:txBody>
      </p:sp>
      <p:sp>
        <p:nvSpPr>
          <p:cNvPr id="6" name="Text 3"/>
          <p:cNvSpPr/>
          <p:nvPr/>
        </p:nvSpPr>
        <p:spPr>
          <a:xfrm>
            <a:off x="357188" y="1955099"/>
            <a:ext cx="3571875" cy="85490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08800"/>
              </a:lnSpc>
              <a:buNone/>
            </a:pPr>
            <a:r>
              <a:rPr lang="en-US" sz="1150" dirty="0">
                <a:solidFill>
                  <a:srgbClr val="D7E3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Partner with Class A Jobs 411 for compliant, cost-effective CDL driver recruiting built around pre-screened drivers, complete applications, and dispatch-focused follow-through.</a:t>
            </a:r>
            <a:endParaRPr lang="en-US" sz="1150" dirty="0"/>
          </a:p>
        </p:txBody>
      </p:sp>
      <p:sp>
        <p:nvSpPr>
          <p:cNvPr id="7" name="Text 4"/>
          <p:cNvSpPr/>
          <p:nvPr/>
        </p:nvSpPr>
        <p:spPr>
          <a:xfrm>
            <a:off x="357188" y="3074324"/>
            <a:ext cx="3714750" cy="16430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1000" b="1" spc="1" kern="0" dirty="0">
                <a:solidFill>
                  <a:srgbClr val="FFFFFF"/>
                </a:solidFill>
                <a:latin typeface="Inter Black" pitchFamily="34" charset="0"/>
                <a:ea typeface="Inter Black" pitchFamily="34" charset="-122"/>
                <a:cs typeface="Inter Black" pitchFamily="34" charset="-120"/>
              </a:rPr>
              <a:t>START THE CONVERSATION</a:t>
            </a:r>
            <a:endParaRPr lang="en-US" sz="1000" dirty="0"/>
          </a:p>
        </p:txBody>
      </p:sp>
      <p:sp>
        <p:nvSpPr>
          <p:cNvPr id="8" name="Text 5"/>
          <p:cNvSpPr/>
          <p:nvPr/>
        </p:nvSpPr>
        <p:spPr>
          <a:xfrm>
            <a:off x="357188" y="3334178"/>
            <a:ext cx="1014413" cy="11608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700" b="1" spc="1" kern="0" dirty="0">
                <a:solidFill>
                  <a:srgbClr val="FFD21E"/>
                </a:solidFill>
                <a:latin typeface="Inter Black" pitchFamily="34" charset="0"/>
                <a:ea typeface="Inter Black" pitchFamily="34" charset="-122"/>
                <a:cs typeface="Inter Black" pitchFamily="34" charset="-120"/>
              </a:rPr>
              <a:t>CARRIER</a:t>
            </a:r>
            <a:endParaRPr lang="en-US" sz="700" dirty="0"/>
          </a:p>
        </p:txBody>
      </p:sp>
      <p:sp>
        <p:nvSpPr>
          <p:cNvPr id="9" name="Text 6"/>
          <p:cNvSpPr/>
          <p:nvPr/>
        </p:nvSpPr>
        <p:spPr>
          <a:xfrm>
            <a:off x="1514475" y="3323462"/>
            <a:ext cx="830489" cy="1357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FFFFFF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(719) 559-0551</a:t>
            </a:r>
            <a:endParaRPr lang="en-US" sz="850" dirty="0"/>
          </a:p>
        </p:txBody>
      </p:sp>
      <p:sp>
        <p:nvSpPr>
          <p:cNvPr id="10" name="Text 7"/>
          <p:cNvSpPr/>
          <p:nvPr/>
        </p:nvSpPr>
        <p:spPr>
          <a:xfrm>
            <a:off x="357188" y="3648503"/>
            <a:ext cx="1014413" cy="11608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700" b="1" spc="1" kern="0" dirty="0">
                <a:solidFill>
                  <a:srgbClr val="FFD21E"/>
                </a:solidFill>
                <a:latin typeface="Inter Black" pitchFamily="34" charset="0"/>
                <a:ea typeface="Inter Black" pitchFamily="34" charset="-122"/>
                <a:cs typeface="Inter Black" pitchFamily="34" charset="-120"/>
              </a:rPr>
              <a:t>EMAIL</a:t>
            </a:r>
            <a:endParaRPr lang="en-US" sz="700" dirty="0"/>
          </a:p>
        </p:txBody>
      </p:sp>
      <p:sp>
        <p:nvSpPr>
          <p:cNvPr id="11" name="Text 8"/>
          <p:cNvSpPr/>
          <p:nvPr/>
        </p:nvSpPr>
        <p:spPr>
          <a:xfrm>
            <a:off x="1514475" y="3637787"/>
            <a:ext cx="1772320" cy="1357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FFFFFF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ron.baker@classajobs411.com</a:t>
            </a:r>
            <a:endParaRPr lang="en-US" sz="850" dirty="0"/>
          </a:p>
        </p:txBody>
      </p:sp>
      <p:sp>
        <p:nvSpPr>
          <p:cNvPr id="12" name="Text 9"/>
          <p:cNvSpPr/>
          <p:nvPr/>
        </p:nvSpPr>
        <p:spPr>
          <a:xfrm>
            <a:off x="357188" y="3962828"/>
            <a:ext cx="1014413" cy="11608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700" b="1" spc="1" kern="0" dirty="0">
                <a:solidFill>
                  <a:srgbClr val="FFD21E"/>
                </a:solidFill>
                <a:latin typeface="Inter Black" pitchFamily="34" charset="0"/>
                <a:ea typeface="Inter Black" pitchFamily="34" charset="-122"/>
                <a:cs typeface="Inter Black" pitchFamily="34" charset="-120"/>
              </a:rPr>
              <a:t>WEBSITE</a:t>
            </a:r>
            <a:endParaRPr lang="en-US" sz="700" dirty="0"/>
          </a:p>
        </p:txBody>
      </p:sp>
      <p:sp>
        <p:nvSpPr>
          <p:cNvPr id="13" name="Text 10"/>
          <p:cNvSpPr/>
          <p:nvPr/>
        </p:nvSpPr>
        <p:spPr>
          <a:xfrm>
            <a:off x="1514475" y="3952112"/>
            <a:ext cx="1174589" cy="1357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FFFFFF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ClassAJobs411.com</a:t>
            </a:r>
            <a:endParaRPr lang="en-US" sz="850" dirty="0"/>
          </a:p>
        </p:txBody>
      </p:sp>
      <p:sp>
        <p:nvSpPr>
          <p:cNvPr id="14" name="Text 11"/>
          <p:cNvSpPr/>
          <p:nvPr/>
        </p:nvSpPr>
        <p:spPr>
          <a:xfrm>
            <a:off x="4572000" y="1135856"/>
            <a:ext cx="4214813" cy="23144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864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What to discuss in the hiring-needs call</a:t>
            </a:r>
            <a:endParaRPr lang="en-US" sz="1500" dirty="0"/>
          </a:p>
        </p:txBody>
      </p:sp>
      <p:sp>
        <p:nvSpPr>
          <p:cNvPr id="15" name="Text 12"/>
          <p:cNvSpPr/>
          <p:nvPr/>
        </p:nvSpPr>
        <p:spPr>
          <a:xfrm>
            <a:off x="4572000" y="1453028"/>
            <a:ext cx="4214813" cy="330287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08800"/>
              </a:lnSpc>
              <a:buNone/>
            </a:pPr>
            <a:r>
              <a:rPr lang="en-US" sz="900" dirty="0">
                <a:solidFill>
                  <a:srgbClr val="D7E3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 focused intake helps the recruiting team match drivers to the real operating requirements before submission.</a:t>
            </a:r>
            <a:endParaRPr lang="en-US" sz="900" dirty="0"/>
          </a:p>
        </p:txBody>
      </p:sp>
      <p:sp>
        <p:nvSpPr>
          <p:cNvPr id="16" name="Text 13"/>
          <p:cNvSpPr/>
          <p:nvPr/>
        </p:nvSpPr>
        <p:spPr>
          <a:xfrm>
            <a:off x="4572000" y="2047633"/>
            <a:ext cx="400050" cy="16430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50" b="1" dirty="0">
                <a:solidFill>
                  <a:srgbClr val="FFD21E"/>
                </a:solidFill>
                <a:latin typeface="Inter Black" pitchFamily="34" charset="0"/>
                <a:ea typeface="Inter Black" pitchFamily="34" charset="-122"/>
                <a:cs typeface="Inter Black" pitchFamily="34" charset="-120"/>
              </a:rPr>
              <a:t>01</a:t>
            </a:r>
            <a:endParaRPr lang="en-US" sz="1150" dirty="0"/>
          </a:p>
        </p:txBody>
      </p:sp>
      <p:sp>
        <p:nvSpPr>
          <p:cNvPr id="17" name="Text 14"/>
          <p:cNvSpPr/>
          <p:nvPr/>
        </p:nvSpPr>
        <p:spPr>
          <a:xfrm>
            <a:off x="5100638" y="2047633"/>
            <a:ext cx="1493044" cy="28284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88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Open seats and urgency</a:t>
            </a:r>
            <a:endParaRPr lang="en-US" sz="900" dirty="0"/>
          </a:p>
        </p:txBody>
      </p:sp>
      <p:sp>
        <p:nvSpPr>
          <p:cNvPr id="18" name="Text 15"/>
          <p:cNvSpPr/>
          <p:nvPr/>
        </p:nvSpPr>
        <p:spPr>
          <a:xfrm>
            <a:off x="5100638" y="2359056"/>
            <a:ext cx="1493044" cy="403929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04000"/>
              </a:lnSpc>
              <a:buNone/>
            </a:pPr>
            <a:r>
              <a:rPr lang="en-US" sz="750" dirty="0">
                <a:solidFill>
                  <a:srgbClr val="D7E3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Number of trucks needing drivers, plus the highest-priority roles to fill first.</a:t>
            </a:r>
            <a:endParaRPr lang="en-US" sz="750" dirty="0"/>
          </a:p>
        </p:txBody>
      </p:sp>
      <p:sp>
        <p:nvSpPr>
          <p:cNvPr id="19" name="Text 16"/>
          <p:cNvSpPr/>
          <p:nvPr/>
        </p:nvSpPr>
        <p:spPr>
          <a:xfrm>
            <a:off x="6765131" y="2047633"/>
            <a:ext cx="400050" cy="16430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50" b="1" dirty="0">
                <a:solidFill>
                  <a:srgbClr val="FFD21E"/>
                </a:solidFill>
                <a:latin typeface="Inter Black" pitchFamily="34" charset="0"/>
                <a:ea typeface="Inter Black" pitchFamily="34" charset="-122"/>
                <a:cs typeface="Inter Black" pitchFamily="34" charset="-120"/>
              </a:rPr>
              <a:t>02</a:t>
            </a:r>
            <a:endParaRPr lang="en-US" sz="1150" dirty="0"/>
          </a:p>
        </p:txBody>
      </p:sp>
      <p:sp>
        <p:nvSpPr>
          <p:cNvPr id="20" name="Text 17"/>
          <p:cNvSpPr/>
          <p:nvPr/>
        </p:nvSpPr>
        <p:spPr>
          <a:xfrm>
            <a:off x="7293769" y="2047633"/>
            <a:ext cx="1493044" cy="28284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88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Lanes, freight, and home time</a:t>
            </a:r>
            <a:endParaRPr lang="en-US" sz="900" dirty="0"/>
          </a:p>
        </p:txBody>
      </p:sp>
      <p:sp>
        <p:nvSpPr>
          <p:cNvPr id="21" name="Text 18"/>
          <p:cNvSpPr/>
          <p:nvPr/>
        </p:nvSpPr>
        <p:spPr>
          <a:xfrm>
            <a:off x="7293769" y="2359056"/>
            <a:ext cx="1493044" cy="403929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04000"/>
              </a:lnSpc>
              <a:buNone/>
            </a:pPr>
            <a:r>
              <a:rPr lang="en-US" sz="750" dirty="0">
                <a:solidFill>
                  <a:srgbClr val="D7E3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Route structure, regional or dedicated needs, freight type, and schedule expectations.</a:t>
            </a:r>
            <a:endParaRPr lang="en-US" sz="750" dirty="0"/>
          </a:p>
        </p:txBody>
      </p:sp>
      <p:sp>
        <p:nvSpPr>
          <p:cNvPr id="22" name="Text 19"/>
          <p:cNvSpPr/>
          <p:nvPr/>
        </p:nvSpPr>
        <p:spPr>
          <a:xfrm>
            <a:off x="4572000" y="2913004"/>
            <a:ext cx="400050" cy="16430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50" b="1" dirty="0">
                <a:solidFill>
                  <a:srgbClr val="FFD21E"/>
                </a:solidFill>
                <a:latin typeface="Inter Black" pitchFamily="34" charset="0"/>
                <a:ea typeface="Inter Black" pitchFamily="34" charset="-122"/>
                <a:cs typeface="Inter Black" pitchFamily="34" charset="-120"/>
              </a:rPr>
              <a:t>03</a:t>
            </a:r>
            <a:endParaRPr lang="en-US" sz="1150" dirty="0"/>
          </a:p>
        </p:txBody>
      </p:sp>
      <p:sp>
        <p:nvSpPr>
          <p:cNvPr id="23" name="Text 20"/>
          <p:cNvSpPr/>
          <p:nvPr/>
        </p:nvSpPr>
        <p:spPr>
          <a:xfrm>
            <a:off x="5100638" y="2913004"/>
            <a:ext cx="1493044" cy="28284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88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Pay package and benefits</a:t>
            </a:r>
            <a:endParaRPr lang="en-US" sz="900" dirty="0"/>
          </a:p>
        </p:txBody>
      </p:sp>
      <p:sp>
        <p:nvSpPr>
          <p:cNvPr id="24" name="Text 21"/>
          <p:cNvSpPr/>
          <p:nvPr/>
        </p:nvSpPr>
        <p:spPr>
          <a:xfrm>
            <a:off x="5100638" y="3224426"/>
            <a:ext cx="1493044" cy="53857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04000"/>
              </a:lnSpc>
              <a:buNone/>
            </a:pPr>
            <a:r>
              <a:rPr lang="en-US" sz="750" dirty="0">
                <a:solidFill>
                  <a:srgbClr val="D7E3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Compensation, bonuses, benefits, and key selling points drivers need to understand early.</a:t>
            </a:r>
            <a:endParaRPr lang="en-US" sz="750" dirty="0"/>
          </a:p>
        </p:txBody>
      </p:sp>
      <p:sp>
        <p:nvSpPr>
          <p:cNvPr id="25" name="Text 22"/>
          <p:cNvSpPr/>
          <p:nvPr/>
        </p:nvSpPr>
        <p:spPr>
          <a:xfrm>
            <a:off x="6765131" y="2913004"/>
            <a:ext cx="400050" cy="16430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50" b="1" dirty="0">
                <a:solidFill>
                  <a:srgbClr val="FFD21E"/>
                </a:solidFill>
                <a:latin typeface="Inter Black" pitchFamily="34" charset="0"/>
                <a:ea typeface="Inter Black" pitchFamily="34" charset="-122"/>
                <a:cs typeface="Inter Black" pitchFamily="34" charset="-120"/>
              </a:rPr>
              <a:t>04</a:t>
            </a:r>
            <a:endParaRPr lang="en-US" sz="1150" dirty="0"/>
          </a:p>
        </p:txBody>
      </p:sp>
      <p:sp>
        <p:nvSpPr>
          <p:cNvPr id="26" name="Text 23"/>
          <p:cNvSpPr/>
          <p:nvPr/>
        </p:nvSpPr>
        <p:spPr>
          <a:xfrm>
            <a:off x="7293769" y="2913004"/>
            <a:ext cx="1493044" cy="14142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88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Driver requirements</a:t>
            </a:r>
            <a:endParaRPr lang="en-US" sz="900" dirty="0"/>
          </a:p>
        </p:txBody>
      </p:sp>
      <p:sp>
        <p:nvSpPr>
          <p:cNvPr id="27" name="Text 24"/>
          <p:cNvSpPr/>
          <p:nvPr/>
        </p:nvSpPr>
        <p:spPr>
          <a:xfrm>
            <a:off x="7293769" y="3083003"/>
            <a:ext cx="1493044" cy="53857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04000"/>
              </a:lnSpc>
              <a:buNone/>
            </a:pPr>
            <a:r>
              <a:rPr lang="en-US" sz="750" dirty="0">
                <a:solidFill>
                  <a:srgbClr val="D7E3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Experience, endorsements, documentation, safety standards, plus onboarding steps.</a:t>
            </a:r>
            <a:endParaRPr lang="en-US" sz="750" dirty="0"/>
          </a:p>
        </p:txBody>
      </p:sp>
      <p:sp>
        <p:nvSpPr>
          <p:cNvPr id="28" name="Text 25"/>
          <p:cNvSpPr/>
          <p:nvPr/>
        </p:nvSpPr>
        <p:spPr>
          <a:xfrm>
            <a:off x="357188" y="4335196"/>
            <a:ext cx="2286000" cy="45005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84000"/>
              </a:lnSpc>
              <a:buNone/>
            </a:pPr>
            <a:r>
              <a:rPr lang="en-US" sz="1500" b="1" spc="-1" kern="0" dirty="0">
                <a:solidFill>
                  <a:srgbClr val="FFD21E"/>
                </a:solidFill>
                <a:latin typeface="Inter Black" pitchFamily="34" charset="0"/>
                <a:ea typeface="Inter Black" pitchFamily="34" charset="-122"/>
                <a:cs typeface="Inter Black" pitchFamily="34" charset="-120"/>
              </a:rPr>
              <a:t>ZERO UPFRONT.</a:t>
            </a:r>
            <a:r>
              <a:rPr lang="en-US" sz="1500" b="1" spc="-1" kern="0" dirty="0">
                <a:solidFill>
                  <a:srgbClr val="FFD21E"/>
                </a:solidFill>
                <a:latin typeface="Inter Black" pitchFamily="34" charset="0"/>
                <a:ea typeface="Inter Black" pitchFamily="34" charset="-122"/>
                <a:cs typeface="Inter Black" pitchFamily="34" charset="-120"/>
              </a:rPr>
              <a:t>
</a:t>
            </a:r>
            <a:r>
              <a:rPr lang="en-US" sz="1500" b="1" spc="-1" kern="0" dirty="0">
                <a:solidFill>
                  <a:srgbClr val="FFD21E"/>
                </a:solidFill>
                <a:latin typeface="Inter Black" pitchFamily="34" charset="0"/>
                <a:ea typeface="Inter Black" pitchFamily="34" charset="-122"/>
                <a:cs typeface="Inter Black" pitchFamily="34" charset="-120"/>
              </a:rPr>
              <a:t>PAY AT DISPATCH.</a:t>
            </a:r>
            <a:endParaRPr lang="en-US" sz="1500" dirty="0"/>
          </a:p>
        </p:txBody>
      </p:sp>
      <p:sp>
        <p:nvSpPr>
          <p:cNvPr id="29" name="Text 26"/>
          <p:cNvSpPr/>
          <p:nvPr/>
        </p:nvSpPr>
        <p:spPr>
          <a:xfrm>
            <a:off x="2843213" y="4390504"/>
            <a:ext cx="4386263" cy="339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05600"/>
              </a:lnSpc>
              <a:buNone/>
            </a:pPr>
            <a:r>
              <a:rPr lang="en-US" sz="950" dirty="0">
                <a:solidFill>
                  <a:srgbClr val="D7E3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Class A Jobs 411 works to deliver qualified CDL-A and CDL-B drivers who are pre-sold on the opportunity and ready for carrier review.</a:t>
            </a:r>
            <a:endParaRPr lang="en-US" sz="950" dirty="0"/>
          </a:p>
        </p:txBody>
      </p:sp>
      <p:sp>
        <p:nvSpPr>
          <p:cNvPr id="30" name="Text 27"/>
          <p:cNvSpPr/>
          <p:nvPr/>
        </p:nvSpPr>
        <p:spPr>
          <a:xfrm>
            <a:off x="357188" y="4953130"/>
            <a:ext cx="8429625" cy="10358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650" dirty="0">
                <a:solidFill>
                  <a:srgbClr val="D7E3F4">
                    <a:alpha val="72000"/>
                  </a:srgbClr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Source: Class A Jobs 411, “Hire CDL Drivers” and SBA certification pages, accessed June 2, 2026.</a:t>
            </a:r>
            <a:endParaRPr lang="en-US" sz="6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357188" y="407194"/>
            <a:ext cx="983075" cy="10715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650" b="1" spc="2" kern="0" dirty="0">
                <a:solidFill>
                  <a:srgbClr val="FFD21E"/>
                </a:solidFill>
                <a:latin typeface="Inter ExtraBold" pitchFamily="34" charset="0"/>
                <a:ea typeface="Inter ExtraBold" pitchFamily="34" charset="-122"/>
                <a:cs typeface="Inter ExtraBold" pitchFamily="34" charset="-120"/>
              </a:rPr>
              <a:t>SOURCE NOTES</a:t>
            </a:r>
            <a:endParaRPr lang="en-US" sz="650" dirty="0"/>
          </a:p>
        </p:txBody>
      </p:sp>
      <p:sp>
        <p:nvSpPr>
          <p:cNvPr id="4" name="Text 1"/>
          <p:cNvSpPr/>
          <p:nvPr/>
        </p:nvSpPr>
        <p:spPr>
          <a:xfrm>
            <a:off x="6792897" y="402729"/>
            <a:ext cx="1993916" cy="11608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750" dirty="0">
                <a:solidFill>
                  <a:srgbClr val="D7E3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Class A Jobs 411 carrier partner presentation</a:t>
            </a:r>
            <a:endParaRPr lang="en-US" sz="750" dirty="0"/>
          </a:p>
        </p:txBody>
      </p:sp>
      <p:sp>
        <p:nvSpPr>
          <p:cNvPr id="5" name="Text 2"/>
          <p:cNvSpPr/>
          <p:nvPr/>
        </p:nvSpPr>
        <p:spPr>
          <a:xfrm>
            <a:off x="357188" y="885825"/>
            <a:ext cx="8429625" cy="32403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86400"/>
              </a:lnSpc>
              <a:buNone/>
            </a:pPr>
            <a:r>
              <a:rPr lang="en-US" sz="2100" b="1" spc="-1" kern="0" dirty="0">
                <a:solidFill>
                  <a:srgbClr val="FFFFFF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Source Notes</a:t>
            </a:r>
            <a:endParaRPr lang="en-US" sz="2100" dirty="0"/>
          </a:p>
        </p:txBody>
      </p:sp>
      <p:sp>
        <p:nvSpPr>
          <p:cNvPr id="6" name="Text 3"/>
          <p:cNvSpPr/>
          <p:nvPr/>
        </p:nvSpPr>
        <p:spPr>
          <a:xfrm>
            <a:off x="357188" y="1338449"/>
            <a:ext cx="6715125" cy="388609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08800"/>
              </a:lnSpc>
              <a:buNone/>
            </a:pPr>
            <a:r>
              <a:rPr lang="en-US" sz="1050" dirty="0">
                <a:solidFill>
                  <a:srgbClr val="D7E3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This presentation was developed from the Class A Jobs 411 webpages provided for the carrier-partner overview and certification positioning.</a:t>
            </a:r>
            <a:endParaRPr lang="en-US" sz="1050" dirty="0"/>
          </a:p>
        </p:txBody>
      </p:sp>
      <p:sp>
        <p:nvSpPr>
          <p:cNvPr id="7" name="Text 4"/>
          <p:cNvSpPr/>
          <p:nvPr/>
        </p:nvSpPr>
        <p:spPr>
          <a:xfrm>
            <a:off x="357188" y="2162826"/>
            <a:ext cx="4007644" cy="12323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750" b="1" spc="2" kern="0" dirty="0">
                <a:solidFill>
                  <a:srgbClr val="FFD21E"/>
                </a:solidFill>
                <a:latin typeface="Inter Black" pitchFamily="34" charset="0"/>
                <a:ea typeface="Inter Black" pitchFamily="34" charset="-122"/>
                <a:cs typeface="Inter Black" pitchFamily="34" charset="-120"/>
              </a:rPr>
              <a:t>SOURCE 01</a:t>
            </a:r>
            <a:endParaRPr lang="en-US" sz="750" dirty="0"/>
          </a:p>
        </p:txBody>
      </p:sp>
      <p:sp>
        <p:nvSpPr>
          <p:cNvPr id="8" name="Text 5"/>
          <p:cNvSpPr/>
          <p:nvPr/>
        </p:nvSpPr>
        <p:spPr>
          <a:xfrm>
            <a:off x="357188" y="2386068"/>
            <a:ext cx="4007644" cy="40719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91200"/>
              </a:lnSpc>
              <a:buNone/>
            </a:pPr>
            <a:r>
              <a:rPr lang="en-US" sz="1250" b="1" dirty="0">
                <a:solidFill>
                  <a:srgbClr val="FFFFFF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Hire CDL Drivers | Truck Driver Recruiting Service</a:t>
            </a:r>
            <a:endParaRPr lang="en-US" sz="1250" dirty="0"/>
          </a:p>
        </p:txBody>
      </p:sp>
      <p:sp>
        <p:nvSpPr>
          <p:cNvPr id="9" name="Text 6"/>
          <p:cNvSpPr/>
          <p:nvPr/>
        </p:nvSpPr>
        <p:spPr>
          <a:xfrm>
            <a:off x="357188" y="2921850"/>
            <a:ext cx="4007644" cy="14142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105600"/>
              </a:lnSpc>
              <a:buNone/>
            </a:pPr>
            <a:r>
              <a:rPr lang="en-US" sz="800" dirty="0">
                <a:solidFill>
                  <a:srgbClr val="D7E3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https://classajobs411.com/hire-cdl-drivers/</a:t>
            </a:r>
            <a:endParaRPr lang="en-US" sz="800" dirty="0"/>
          </a:p>
        </p:txBody>
      </p:sp>
      <p:sp>
        <p:nvSpPr>
          <p:cNvPr id="10" name="Text 7"/>
          <p:cNvSpPr/>
          <p:nvPr/>
        </p:nvSpPr>
        <p:spPr>
          <a:xfrm>
            <a:off x="357188" y="3177573"/>
            <a:ext cx="4007644" cy="46286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08000"/>
              </a:lnSpc>
              <a:buNone/>
            </a:pPr>
            <a:r>
              <a:rPr lang="en-US" sz="850" dirty="0">
                <a:solidFill>
                  <a:srgbClr val="D7E3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Used for carrier recruiting model, service promise, process, operating metrics, </a:t>
            </a:r>
            <a:r>
              <a:rPr lang="en-US" sz="850" dirty="0">
                <a:solidFill>
                  <a:srgbClr val="D7E3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Tenstreet workflow, DOT/FMCSA positioning, and </a:t>
            </a:r>
            <a:r>
              <a:rPr lang="en-US" sz="800" b="1" dirty="0">
                <a:solidFill>
                  <a:srgbClr val="FFD21E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pay-when-dispatched</a:t>
            </a:r>
            <a:r>
              <a:rPr lang="en-US" sz="850" dirty="0">
                <a:solidFill>
                  <a:srgbClr val="D7E3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model.</a:t>
            </a:r>
            <a:endParaRPr lang="en-US" sz="850" dirty="0"/>
          </a:p>
        </p:txBody>
      </p:sp>
      <p:sp>
        <p:nvSpPr>
          <p:cNvPr id="11" name="Text 8"/>
          <p:cNvSpPr/>
          <p:nvPr/>
        </p:nvSpPr>
        <p:spPr>
          <a:xfrm>
            <a:off x="4779169" y="2162826"/>
            <a:ext cx="4007644" cy="12323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750" b="1" spc="2" kern="0" dirty="0">
                <a:solidFill>
                  <a:srgbClr val="FFD21E"/>
                </a:solidFill>
                <a:latin typeface="Inter Black" pitchFamily="34" charset="0"/>
                <a:ea typeface="Inter Black" pitchFamily="34" charset="-122"/>
                <a:cs typeface="Inter Black" pitchFamily="34" charset="-120"/>
              </a:rPr>
              <a:t>SOURCE 02</a:t>
            </a:r>
            <a:endParaRPr lang="en-US" sz="750" dirty="0"/>
          </a:p>
        </p:txBody>
      </p:sp>
      <p:sp>
        <p:nvSpPr>
          <p:cNvPr id="12" name="Text 9"/>
          <p:cNvSpPr/>
          <p:nvPr/>
        </p:nvSpPr>
        <p:spPr>
          <a:xfrm>
            <a:off x="4779169" y="2386068"/>
            <a:ext cx="4007644" cy="40719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91200"/>
              </a:lnSpc>
              <a:buNone/>
            </a:pPr>
            <a:r>
              <a:rPr lang="en-US" sz="1250" b="1" dirty="0">
                <a:solidFill>
                  <a:srgbClr val="FFFFFF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SBA Certified Women &amp; Service-Disabled Veteran-Owned Trucking Recruiting Firm</a:t>
            </a:r>
            <a:endParaRPr lang="en-US" sz="1250" dirty="0"/>
          </a:p>
        </p:txBody>
      </p:sp>
      <p:sp>
        <p:nvSpPr>
          <p:cNvPr id="13" name="Text 10"/>
          <p:cNvSpPr/>
          <p:nvPr/>
        </p:nvSpPr>
        <p:spPr>
          <a:xfrm>
            <a:off x="4779169" y="2921850"/>
            <a:ext cx="4007644" cy="14142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105600"/>
              </a:lnSpc>
              <a:buNone/>
            </a:pPr>
            <a:r>
              <a:rPr lang="en-US" sz="800" dirty="0">
                <a:solidFill>
                  <a:srgbClr val="D7E3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https://classajobs411.com/sba-certified-women-veteran-owned-trucking-recruiter/</a:t>
            </a:r>
            <a:endParaRPr lang="en-US" sz="800" dirty="0"/>
          </a:p>
        </p:txBody>
      </p:sp>
      <p:sp>
        <p:nvSpPr>
          <p:cNvPr id="14" name="Text 11"/>
          <p:cNvSpPr/>
          <p:nvPr/>
        </p:nvSpPr>
        <p:spPr>
          <a:xfrm>
            <a:off x="4779169" y="3177573"/>
            <a:ext cx="4007644" cy="308577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08000"/>
              </a:lnSpc>
              <a:buNone/>
            </a:pPr>
            <a:r>
              <a:rPr lang="en-US" sz="850" dirty="0">
                <a:solidFill>
                  <a:srgbClr val="D7E3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Used for WOSB, SDVOSB, VOSB, SAM.gov registration, supplier diversity, subcontracting, teaming, FAR, and federal contracting positioning.</a:t>
            </a:r>
            <a:endParaRPr lang="en-US" sz="850" dirty="0"/>
          </a:p>
        </p:txBody>
      </p:sp>
      <p:sp>
        <p:nvSpPr>
          <p:cNvPr id="15" name="Text 12"/>
          <p:cNvSpPr/>
          <p:nvPr/>
        </p:nvSpPr>
        <p:spPr>
          <a:xfrm>
            <a:off x="357188" y="4174796"/>
            <a:ext cx="2000250" cy="23144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86400"/>
              </a:lnSpc>
              <a:buNone/>
            </a:pPr>
            <a:r>
              <a:rPr lang="en-US" sz="1500" b="1" dirty="0">
                <a:solidFill>
                  <a:srgbClr val="FFD21E"/>
                </a:solidFill>
                <a:latin typeface="Inter Black" pitchFamily="34" charset="0"/>
                <a:ea typeface="Inter Black" pitchFamily="34" charset="-122"/>
                <a:cs typeface="Inter Black" pitchFamily="34" charset="-120"/>
              </a:rPr>
              <a:t>EVIDENCE USE</a:t>
            </a:r>
            <a:endParaRPr lang="en-US" sz="1500" dirty="0"/>
          </a:p>
        </p:txBody>
      </p:sp>
      <p:sp>
        <p:nvSpPr>
          <p:cNvPr id="16" name="Text 13"/>
          <p:cNvSpPr/>
          <p:nvPr/>
        </p:nvSpPr>
        <p:spPr>
          <a:xfrm>
            <a:off x="2614613" y="4024331"/>
            <a:ext cx="6172200" cy="532349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10400"/>
              </a:lnSpc>
              <a:buNone/>
            </a:pPr>
            <a:r>
              <a:rPr lang="en-US" sz="950" dirty="0">
                <a:solidFill>
                  <a:srgbClr val="D7E3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All claims, figures, and differentiators in this deck are based on the provided Class A Jobs 411 pages as </a:t>
            </a:r>
            <a:r>
              <a:rPr lang="en-US" sz="950" dirty="0">
                <a:solidFill>
                  <a:srgbClr val="D7E3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reviewed on </a:t>
            </a:r>
            <a:r>
              <a:rPr lang="en-US" sz="900" b="1" dirty="0">
                <a:solidFill>
                  <a:srgbClr val="D7E3F4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June 2, 2026</a:t>
            </a:r>
            <a:r>
              <a:rPr lang="en-US" sz="950" dirty="0">
                <a:solidFill>
                  <a:srgbClr val="D7E3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. No outside case studies, pricing assumptions, or unsupported performance </a:t>
            </a:r>
            <a:r>
              <a:rPr lang="en-US" sz="950" dirty="0">
                <a:solidFill>
                  <a:srgbClr val="D7E3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claims were added.</a:t>
            </a:r>
            <a:endParaRPr lang="en-US" sz="9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357188" y="407194"/>
            <a:ext cx="1779240" cy="10715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650" b="1" spc="2" kern="0" dirty="0">
                <a:solidFill>
                  <a:srgbClr val="FFD21E"/>
                </a:solidFill>
                <a:latin typeface="Inter ExtraBold" pitchFamily="34" charset="0"/>
                <a:ea typeface="Inter ExtraBold" pitchFamily="34" charset="-122"/>
                <a:cs typeface="Inter ExtraBold" pitchFamily="34" charset="-120"/>
              </a:rPr>
              <a:t>DRIVER SHORTAGE REALITY</a:t>
            </a:r>
            <a:endParaRPr lang="en-US" sz="650" dirty="0"/>
          </a:p>
        </p:txBody>
      </p:sp>
      <p:sp>
        <p:nvSpPr>
          <p:cNvPr id="4" name="Text 1"/>
          <p:cNvSpPr/>
          <p:nvPr/>
        </p:nvSpPr>
        <p:spPr>
          <a:xfrm>
            <a:off x="7276691" y="402729"/>
            <a:ext cx="1510122" cy="11608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750" dirty="0">
                <a:solidFill>
                  <a:srgbClr val="D7E3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Class A Jobs 411 carrier recruiting</a:t>
            </a:r>
            <a:endParaRPr lang="en-US" sz="750" dirty="0"/>
          </a:p>
        </p:txBody>
      </p:sp>
      <p:sp>
        <p:nvSpPr>
          <p:cNvPr id="5" name="Text 2"/>
          <p:cNvSpPr/>
          <p:nvPr/>
        </p:nvSpPr>
        <p:spPr>
          <a:xfrm>
            <a:off x="357188" y="914400"/>
            <a:ext cx="4429125" cy="32403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86400"/>
              </a:lnSpc>
              <a:buNone/>
            </a:pPr>
            <a:r>
              <a:rPr lang="en-US" sz="2100" b="1" spc="-1" kern="0" dirty="0">
                <a:solidFill>
                  <a:srgbClr val="FFFFFF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The Carrier Hiring Challenge</a:t>
            </a:r>
            <a:endParaRPr lang="en-US" sz="2100" dirty="0"/>
          </a:p>
        </p:txBody>
      </p:sp>
      <p:sp>
        <p:nvSpPr>
          <p:cNvPr id="6" name="Text 3"/>
          <p:cNvSpPr/>
          <p:nvPr/>
        </p:nvSpPr>
        <p:spPr>
          <a:xfrm>
            <a:off x="357188" y="1481324"/>
            <a:ext cx="3929063" cy="92578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08000"/>
              </a:lnSpc>
              <a:buNone/>
            </a:pPr>
            <a:r>
              <a:rPr lang="en-US" sz="1250" dirty="0">
                <a:solidFill>
                  <a:srgbClr val="D7E3F4"/>
                </a:solidFill>
                <a:latin typeface="Inter Medium" pitchFamily="34" charset="0"/>
                <a:ea typeface="Inter Medium" pitchFamily="34" charset="-122"/>
                <a:cs typeface="Inter Medium" pitchFamily="34" charset="-120"/>
              </a:rPr>
              <a:t>Every empty seat can mean </a:t>
            </a:r>
            <a:r>
              <a:rPr lang="en-US" sz="1200" b="1" dirty="0">
                <a:solidFill>
                  <a:srgbClr val="FFD21E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lost revenue, missed freight, and operational stress</a:t>
            </a:r>
            <a:r>
              <a:rPr lang="en-US" sz="1250" dirty="0">
                <a:solidFill>
                  <a:srgbClr val="D7E3F4"/>
                </a:solidFill>
                <a:latin typeface="Inter Medium" pitchFamily="34" charset="0"/>
                <a:ea typeface="Inter Medium" pitchFamily="34" charset="-122"/>
                <a:cs typeface="Inter Medium" pitchFamily="34" charset="-120"/>
              </a:rPr>
              <a:t> while recruiting </a:t>
            </a:r>
            <a:r>
              <a:rPr lang="en-US" sz="1250" dirty="0">
                <a:solidFill>
                  <a:srgbClr val="D7E3F4"/>
                </a:solidFill>
                <a:latin typeface="Inter Medium" pitchFamily="34" charset="0"/>
                <a:ea typeface="Inter Medium" pitchFamily="34" charset="-122"/>
                <a:cs typeface="Inter Medium" pitchFamily="34" charset="-120"/>
              </a:rPr>
              <a:t>teams work through incomplete or unqualified </a:t>
            </a:r>
            <a:r>
              <a:rPr lang="en-US" sz="1250" dirty="0">
                <a:solidFill>
                  <a:srgbClr val="D7E3F4"/>
                </a:solidFill>
                <a:latin typeface="Inter Medium" pitchFamily="34" charset="0"/>
                <a:ea typeface="Inter Medium" pitchFamily="34" charset="-122"/>
                <a:cs typeface="Inter Medium" pitchFamily="34" charset="-120"/>
              </a:rPr>
              <a:t>applicants.</a:t>
            </a:r>
            <a:endParaRPr lang="en-US" sz="1250" dirty="0"/>
          </a:p>
        </p:txBody>
      </p:sp>
      <p:sp>
        <p:nvSpPr>
          <p:cNvPr id="7" name="Text 4"/>
          <p:cNvSpPr/>
          <p:nvPr/>
        </p:nvSpPr>
        <p:spPr>
          <a:xfrm>
            <a:off x="657225" y="2707146"/>
            <a:ext cx="3629025" cy="34714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08000"/>
              </a:lnSpc>
              <a:buNone/>
            </a:pPr>
            <a:r>
              <a:rPr lang="en-US" sz="950" dirty="0">
                <a:solidFill>
                  <a:srgbClr val="D7E3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High turnover forces carriers to continually restart the hiring cycle.</a:t>
            </a:r>
            <a:endParaRPr lang="en-US" sz="950" dirty="0"/>
          </a:p>
        </p:txBody>
      </p:sp>
      <p:sp>
        <p:nvSpPr>
          <p:cNvPr id="8" name="Text 5"/>
          <p:cNvSpPr/>
          <p:nvPr/>
        </p:nvSpPr>
        <p:spPr>
          <a:xfrm>
            <a:off x="657225" y="3197163"/>
            <a:ext cx="3629025" cy="34714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08000"/>
              </a:lnSpc>
              <a:buNone/>
            </a:pPr>
            <a:r>
              <a:rPr lang="en-US" sz="950" dirty="0">
                <a:solidFill>
                  <a:srgbClr val="D7E3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Advertising spend grows when leads are not qualified, complete, or ready.</a:t>
            </a:r>
            <a:endParaRPr lang="en-US" sz="950" dirty="0"/>
          </a:p>
        </p:txBody>
      </p:sp>
      <p:sp>
        <p:nvSpPr>
          <p:cNvPr id="9" name="Text 6"/>
          <p:cNvSpPr/>
          <p:nvPr/>
        </p:nvSpPr>
        <p:spPr>
          <a:xfrm>
            <a:off x="657225" y="3687180"/>
            <a:ext cx="3629025" cy="34714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08000"/>
              </a:lnSpc>
              <a:buNone/>
            </a:pPr>
            <a:r>
              <a:rPr lang="en-US" sz="950" dirty="0">
                <a:solidFill>
                  <a:srgbClr val="D7E3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Slow hiring leaves trucks sitting idle while open seats remain unfilled.</a:t>
            </a:r>
            <a:endParaRPr lang="en-US" sz="950" dirty="0"/>
          </a:p>
        </p:txBody>
      </p:sp>
      <p:sp>
        <p:nvSpPr>
          <p:cNvPr id="10" name="Text 7"/>
          <p:cNvSpPr/>
          <p:nvPr/>
        </p:nvSpPr>
        <p:spPr>
          <a:xfrm>
            <a:off x="657225" y="4177196"/>
            <a:ext cx="3629025" cy="34714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08000"/>
              </a:lnSpc>
              <a:buNone/>
            </a:pPr>
            <a:r>
              <a:rPr lang="en-US" sz="950" dirty="0">
                <a:solidFill>
                  <a:srgbClr val="D7E3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Recruiter turnover disrupts consistency and candidate follow-through.</a:t>
            </a:r>
            <a:endParaRPr lang="en-US" sz="950" dirty="0"/>
          </a:p>
        </p:txBody>
      </p:sp>
      <p:sp>
        <p:nvSpPr>
          <p:cNvPr id="11" name="Text 8"/>
          <p:cNvSpPr/>
          <p:nvPr/>
        </p:nvSpPr>
        <p:spPr>
          <a:xfrm>
            <a:off x="4714875" y="1702780"/>
            <a:ext cx="1214438" cy="85367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2650" b="1" spc="-2" kern="0" dirty="0">
                <a:solidFill>
                  <a:srgbClr val="FFD21E"/>
                </a:solidFill>
                <a:latin typeface="Inter Black" pitchFamily="34" charset="0"/>
                <a:ea typeface="Inter Black" pitchFamily="34" charset="-122"/>
                <a:cs typeface="Inter Black" pitchFamily="34" charset="-120"/>
              </a:rPr>
              <a:t>90–94%</a:t>
            </a:r>
            <a:endParaRPr lang="en-US" sz="2650" dirty="0"/>
          </a:p>
        </p:txBody>
      </p:sp>
      <p:sp>
        <p:nvSpPr>
          <p:cNvPr id="12" name="Text 9"/>
          <p:cNvSpPr/>
          <p:nvPr/>
        </p:nvSpPr>
        <p:spPr>
          <a:xfrm>
            <a:off x="6100763" y="1959899"/>
            <a:ext cx="2686050" cy="339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05600"/>
              </a:lnSpc>
              <a:buNone/>
            </a:pPr>
            <a:r>
              <a:rPr lang="en-US" sz="950" dirty="0">
                <a:solidFill>
                  <a:srgbClr val="D7E3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Annual CDL driver turnover cited by Class A Jobs 411 from ATA industry data.</a:t>
            </a:r>
            <a:endParaRPr lang="en-US" sz="950" dirty="0"/>
          </a:p>
        </p:txBody>
      </p:sp>
      <p:sp>
        <p:nvSpPr>
          <p:cNvPr id="13" name="Text 10"/>
          <p:cNvSpPr/>
          <p:nvPr/>
        </p:nvSpPr>
        <p:spPr>
          <a:xfrm>
            <a:off x="4714875" y="2545742"/>
            <a:ext cx="1214438" cy="85367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2650" b="1" spc="-2" kern="0" dirty="0">
                <a:solidFill>
                  <a:srgbClr val="FFD21E"/>
                </a:solidFill>
                <a:latin typeface="Inter Black" pitchFamily="34" charset="0"/>
                <a:ea typeface="Inter Black" pitchFamily="34" charset="-122"/>
                <a:cs typeface="Inter Black" pitchFamily="34" charset="-120"/>
              </a:rPr>
              <a:t>$5K–$10K+</a:t>
            </a:r>
            <a:endParaRPr lang="en-US" sz="2650" dirty="0"/>
          </a:p>
        </p:txBody>
      </p:sp>
      <p:sp>
        <p:nvSpPr>
          <p:cNvPr id="14" name="Text 11"/>
          <p:cNvSpPr/>
          <p:nvPr/>
        </p:nvSpPr>
        <p:spPr>
          <a:xfrm>
            <a:off x="6100763" y="2802861"/>
            <a:ext cx="2686050" cy="339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05600"/>
              </a:lnSpc>
              <a:buNone/>
            </a:pPr>
            <a:r>
              <a:rPr lang="en-US" sz="950" dirty="0">
                <a:solidFill>
                  <a:srgbClr val="D7E3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Estimated carrier cost per hire when recruiting, screening, and onboarding are counted.</a:t>
            </a:r>
            <a:endParaRPr lang="en-US" sz="950" dirty="0"/>
          </a:p>
        </p:txBody>
      </p:sp>
      <p:sp>
        <p:nvSpPr>
          <p:cNvPr id="15" name="Text 12"/>
          <p:cNvSpPr/>
          <p:nvPr/>
        </p:nvSpPr>
        <p:spPr>
          <a:xfrm>
            <a:off x="4714875" y="3593195"/>
            <a:ext cx="1214438" cy="42683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2650" b="1" spc="-2" kern="0" dirty="0">
                <a:solidFill>
                  <a:srgbClr val="FFD21E"/>
                </a:solidFill>
                <a:latin typeface="Inter Black" pitchFamily="34" charset="0"/>
                <a:ea typeface="Inter Black" pitchFamily="34" charset="-122"/>
                <a:cs typeface="Inter Black" pitchFamily="34" charset="-120"/>
              </a:rPr>
              <a:t>18–24</a:t>
            </a:r>
            <a:endParaRPr lang="en-US" sz="2650" dirty="0"/>
          </a:p>
        </p:txBody>
      </p:sp>
      <p:sp>
        <p:nvSpPr>
          <p:cNvPr id="16" name="Text 13"/>
          <p:cNvSpPr/>
          <p:nvPr/>
        </p:nvSpPr>
        <p:spPr>
          <a:xfrm>
            <a:off x="6100763" y="3636894"/>
            <a:ext cx="2686050" cy="339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05600"/>
              </a:lnSpc>
              <a:buNone/>
            </a:pPr>
            <a:r>
              <a:rPr lang="en-US" sz="950" dirty="0">
                <a:solidFill>
                  <a:srgbClr val="D7E3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Average days to hire CDL-A drivers, extending the revenue impact of every vacancy.</a:t>
            </a:r>
            <a:endParaRPr lang="en-US" sz="950" dirty="0"/>
          </a:p>
        </p:txBody>
      </p:sp>
      <p:sp>
        <p:nvSpPr>
          <p:cNvPr id="17" name="Text 14"/>
          <p:cNvSpPr/>
          <p:nvPr/>
        </p:nvSpPr>
        <p:spPr>
          <a:xfrm>
            <a:off x="4714875" y="4388830"/>
            <a:ext cx="4071938" cy="10715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650" dirty="0">
                <a:solidFill>
                  <a:srgbClr val="D7E3F4">
                    <a:alpha val="76000"/>
                  </a:srgbClr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Source: Class A Jobs 411, “Hire CDL Drivers” page, accessed June 2, 2026.</a:t>
            </a:r>
            <a:endParaRPr lang="en-US" sz="6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357188" y="314325"/>
            <a:ext cx="1319222" cy="29289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650" b="1" spc="2" kern="0" dirty="0">
                <a:solidFill>
                  <a:srgbClr val="FFD21E"/>
                </a:solidFill>
                <a:latin typeface="Inter ExtraBold" pitchFamily="34" charset="0"/>
                <a:ea typeface="Inter ExtraBold" pitchFamily="34" charset="-122"/>
                <a:cs typeface="Inter ExtraBold" pitchFamily="34" charset="-120"/>
              </a:rPr>
              <a:t>COMMERCIAL MODEL</a:t>
            </a:r>
            <a:endParaRPr lang="en-US" sz="650" dirty="0"/>
          </a:p>
        </p:txBody>
      </p:sp>
      <p:sp>
        <p:nvSpPr>
          <p:cNvPr id="4" name="Text 1"/>
          <p:cNvSpPr/>
          <p:nvPr/>
        </p:nvSpPr>
        <p:spPr>
          <a:xfrm>
            <a:off x="7224703" y="314325"/>
            <a:ext cx="1562109" cy="29289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750" dirty="0">
                <a:solidFill>
                  <a:srgbClr val="D7E3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Outcome-aligned recruiting support</a:t>
            </a:r>
            <a:endParaRPr lang="en-US" sz="750" dirty="0"/>
          </a:p>
        </p:txBody>
      </p:sp>
      <p:sp>
        <p:nvSpPr>
          <p:cNvPr id="5" name="Text 2"/>
          <p:cNvSpPr/>
          <p:nvPr/>
        </p:nvSpPr>
        <p:spPr>
          <a:xfrm>
            <a:off x="357188" y="885825"/>
            <a:ext cx="8429625" cy="32403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86400"/>
              </a:lnSpc>
              <a:buNone/>
            </a:pPr>
            <a:r>
              <a:rPr lang="en-US" sz="2100" b="1" spc="-1" kern="0" dirty="0">
                <a:solidFill>
                  <a:srgbClr val="FFFFFF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Fill Seats Without Upfront Risk</a:t>
            </a:r>
            <a:endParaRPr lang="en-US" sz="2100" dirty="0"/>
          </a:p>
        </p:txBody>
      </p:sp>
      <p:sp>
        <p:nvSpPr>
          <p:cNvPr id="6" name="Text 3"/>
          <p:cNvSpPr/>
          <p:nvPr/>
        </p:nvSpPr>
        <p:spPr>
          <a:xfrm>
            <a:off x="357188" y="1324161"/>
            <a:ext cx="6572250" cy="405017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08000"/>
              </a:lnSpc>
              <a:buNone/>
            </a:pPr>
            <a:r>
              <a:rPr lang="en-US" sz="1100" dirty="0">
                <a:solidFill>
                  <a:srgbClr val="D7E3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Class A Jobs 411 positions its service around a simple carrier promise: qualified driver recruiting support without retainers, prepaid campaigns, or payment before dispatch.</a:t>
            </a:r>
            <a:endParaRPr lang="en-US" sz="1100" dirty="0"/>
          </a:p>
        </p:txBody>
      </p:sp>
      <p:sp>
        <p:nvSpPr>
          <p:cNvPr id="7" name="Text 4"/>
          <p:cNvSpPr/>
          <p:nvPr/>
        </p:nvSpPr>
        <p:spPr>
          <a:xfrm>
            <a:off x="357188" y="2350684"/>
            <a:ext cx="2647931" cy="44469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2750" b="1" spc="-1" kern="0" dirty="0">
                <a:solidFill>
                  <a:srgbClr val="FFD21E"/>
                </a:solidFill>
                <a:latin typeface="Inter Black" pitchFamily="34" charset="0"/>
                <a:ea typeface="Inter Black" pitchFamily="34" charset="-122"/>
                <a:cs typeface="Inter Black" pitchFamily="34" charset="-120"/>
              </a:rPr>
              <a:t>$0</a:t>
            </a:r>
            <a:endParaRPr lang="en-US" sz="2750" dirty="0"/>
          </a:p>
        </p:txBody>
      </p:sp>
      <p:sp>
        <p:nvSpPr>
          <p:cNvPr id="8" name="Text 5"/>
          <p:cNvSpPr/>
          <p:nvPr/>
        </p:nvSpPr>
        <p:spPr>
          <a:xfrm>
            <a:off x="357188" y="2895395"/>
            <a:ext cx="2647931" cy="20002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89600"/>
              </a:lnSpc>
              <a:buNone/>
            </a:pPr>
            <a:r>
              <a:rPr lang="en-US" sz="1250" b="1" dirty="0">
                <a:solidFill>
                  <a:srgbClr val="FFFFFF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Upfront cost</a:t>
            </a:r>
            <a:endParaRPr lang="en-US" sz="1250" dirty="0"/>
          </a:p>
        </p:txBody>
      </p:sp>
      <p:sp>
        <p:nvSpPr>
          <p:cNvPr id="9" name="Text 6"/>
          <p:cNvSpPr/>
          <p:nvPr/>
        </p:nvSpPr>
        <p:spPr>
          <a:xfrm>
            <a:off x="357188" y="3224008"/>
            <a:ext cx="2647931" cy="509997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12000"/>
              </a:lnSpc>
              <a:buNone/>
            </a:pPr>
            <a:r>
              <a:rPr lang="en-US" sz="900" dirty="0">
                <a:solidFill>
                  <a:srgbClr val="D7E3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No retainer and no pre-payment before recruiting begins, reducing financial risk for carriers with open seats.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3248006" y="2350684"/>
            <a:ext cx="2647959" cy="44469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2750" b="1" spc="-1" kern="0" dirty="0">
                <a:solidFill>
                  <a:srgbClr val="FFD21E"/>
                </a:solidFill>
                <a:latin typeface="Inter Black" pitchFamily="34" charset="0"/>
                <a:ea typeface="Inter Black" pitchFamily="34" charset="-122"/>
                <a:cs typeface="Inter Black" pitchFamily="34" charset="-120"/>
              </a:rPr>
              <a:t>0</a:t>
            </a:r>
            <a:endParaRPr lang="en-US" sz="2750" dirty="0"/>
          </a:p>
        </p:txBody>
      </p:sp>
      <p:sp>
        <p:nvSpPr>
          <p:cNvPr id="11" name="Text 8"/>
          <p:cNvSpPr/>
          <p:nvPr/>
        </p:nvSpPr>
        <p:spPr>
          <a:xfrm>
            <a:off x="3248006" y="2895395"/>
            <a:ext cx="2647959" cy="20002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89600"/>
              </a:lnSpc>
              <a:buNone/>
            </a:pPr>
            <a:r>
              <a:rPr lang="en-US" sz="1250" b="1" dirty="0">
                <a:solidFill>
                  <a:srgbClr val="FFFFFF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Wasted leads</a:t>
            </a:r>
            <a:endParaRPr lang="en-US" sz="1250" dirty="0"/>
          </a:p>
        </p:txBody>
      </p:sp>
      <p:sp>
        <p:nvSpPr>
          <p:cNvPr id="12" name="Text 9"/>
          <p:cNvSpPr/>
          <p:nvPr/>
        </p:nvSpPr>
        <p:spPr>
          <a:xfrm>
            <a:off x="3248006" y="3224008"/>
            <a:ext cx="2647959" cy="33999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12000"/>
              </a:lnSpc>
              <a:buNone/>
            </a:pPr>
            <a:r>
              <a:rPr lang="en-US" sz="900" dirty="0">
                <a:solidFill>
                  <a:srgbClr val="D7E3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Drivers are pre-screened, pre-qualified, and pre-sold before they reach the carrier’s hiring team.</a:t>
            </a:r>
            <a:endParaRPr lang="en-US" sz="900" dirty="0"/>
          </a:p>
        </p:txBody>
      </p:sp>
      <p:sp>
        <p:nvSpPr>
          <p:cNvPr id="13" name="Text 10"/>
          <p:cNvSpPr/>
          <p:nvPr/>
        </p:nvSpPr>
        <p:spPr>
          <a:xfrm>
            <a:off x="6138853" y="2350684"/>
            <a:ext cx="2647931" cy="44469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2750" b="1" spc="-1" kern="0" dirty="0">
                <a:solidFill>
                  <a:srgbClr val="FFD21E"/>
                </a:solidFill>
                <a:latin typeface="Inter Black" pitchFamily="34" charset="0"/>
                <a:ea typeface="Inter Black" pitchFamily="34" charset="-122"/>
                <a:cs typeface="Inter Black" pitchFamily="34" charset="-120"/>
              </a:rPr>
              <a:t>Pay</a:t>
            </a:r>
            <a:endParaRPr lang="en-US" sz="2750" dirty="0"/>
          </a:p>
        </p:txBody>
      </p:sp>
      <p:sp>
        <p:nvSpPr>
          <p:cNvPr id="14" name="Text 11"/>
          <p:cNvSpPr/>
          <p:nvPr/>
        </p:nvSpPr>
        <p:spPr>
          <a:xfrm>
            <a:off x="6138853" y="2895395"/>
            <a:ext cx="2647931" cy="20002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89600"/>
              </a:lnSpc>
              <a:buNone/>
            </a:pPr>
            <a:r>
              <a:rPr lang="en-US" sz="1250" b="1" dirty="0">
                <a:solidFill>
                  <a:srgbClr val="FFFFFF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When driver dispatches</a:t>
            </a:r>
            <a:endParaRPr lang="en-US" sz="1250" dirty="0"/>
          </a:p>
        </p:txBody>
      </p:sp>
      <p:sp>
        <p:nvSpPr>
          <p:cNvPr id="15" name="Text 12"/>
          <p:cNvSpPr/>
          <p:nvPr/>
        </p:nvSpPr>
        <p:spPr>
          <a:xfrm>
            <a:off x="6138853" y="3224008"/>
            <a:ext cx="2647931" cy="33999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12000"/>
              </a:lnSpc>
              <a:buNone/>
            </a:pPr>
            <a:r>
              <a:rPr lang="en-US" sz="900" dirty="0">
                <a:solidFill>
                  <a:srgbClr val="D7E3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Carrier fees are tied to successful placement outcomes, not early-stage marketing activity.</a:t>
            </a:r>
            <a:endParaRPr lang="en-US" sz="900" dirty="0"/>
          </a:p>
        </p:txBody>
      </p:sp>
      <p:sp>
        <p:nvSpPr>
          <p:cNvPr id="16" name="Text 13"/>
          <p:cNvSpPr/>
          <p:nvPr/>
        </p:nvSpPr>
        <p:spPr>
          <a:xfrm>
            <a:off x="357188" y="4236746"/>
            <a:ext cx="1857375" cy="39469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2450" b="1" dirty="0">
                <a:solidFill>
                  <a:srgbClr val="FFD21E"/>
                </a:solidFill>
                <a:latin typeface="Inter Black" pitchFamily="34" charset="0"/>
                <a:ea typeface="Inter Black" pitchFamily="34" charset="-122"/>
                <a:cs typeface="Inter Black" pitchFamily="34" charset="-120"/>
              </a:rPr>
              <a:t>24–48 hrs</a:t>
            </a:r>
            <a:endParaRPr lang="en-US" sz="2450" dirty="0"/>
          </a:p>
        </p:txBody>
      </p:sp>
      <p:sp>
        <p:nvSpPr>
          <p:cNvPr id="17" name="Text 14"/>
          <p:cNvSpPr/>
          <p:nvPr/>
        </p:nvSpPr>
        <p:spPr>
          <a:xfrm>
            <a:off x="2400300" y="4257647"/>
            <a:ext cx="6386513" cy="35289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04000"/>
              </a:lnSpc>
              <a:buNone/>
            </a:pPr>
            <a:r>
              <a:rPr lang="en-US" sz="1000" dirty="0">
                <a:solidFill>
                  <a:srgbClr val="D7E3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Class A Jobs 411 states that new carrier recruiting requests receive follow-up within 24–48 hours to discuss goals, open seats, and next steps.</a:t>
            </a:r>
            <a:endParaRPr lang="en-US" sz="1000" dirty="0"/>
          </a:p>
        </p:txBody>
      </p:sp>
      <p:sp>
        <p:nvSpPr>
          <p:cNvPr id="18" name="Text 15"/>
          <p:cNvSpPr/>
          <p:nvPr/>
        </p:nvSpPr>
        <p:spPr>
          <a:xfrm>
            <a:off x="357188" y="4877005"/>
            <a:ext cx="8429625" cy="10715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650" dirty="0">
                <a:solidFill>
                  <a:srgbClr val="D7E3F4">
                    <a:alpha val="72000"/>
                  </a:srgbClr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Source: Class A Jobs 411, “Hire CDL Drivers” page, accessed June 2, 2026.</a:t>
            </a:r>
            <a:endParaRPr lang="en-US" sz="6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357188" y="314325"/>
            <a:ext cx="1417700" cy="29289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650" b="1" spc="2" kern="0" dirty="0">
                <a:solidFill>
                  <a:srgbClr val="FFD21E"/>
                </a:solidFill>
                <a:latin typeface="Inter ExtraBold" pitchFamily="34" charset="0"/>
                <a:ea typeface="Inter ExtraBold" pitchFamily="34" charset="-122"/>
                <a:cs typeface="Inter ExtraBold" pitchFamily="34" charset="-120"/>
              </a:rPr>
              <a:t>FULL-CYCLE SUPPORT</a:t>
            </a:r>
            <a:endParaRPr lang="en-US" sz="650" dirty="0"/>
          </a:p>
        </p:txBody>
      </p:sp>
      <p:sp>
        <p:nvSpPr>
          <p:cNvPr id="4" name="Text 1"/>
          <p:cNvSpPr/>
          <p:nvPr/>
        </p:nvSpPr>
        <p:spPr>
          <a:xfrm>
            <a:off x="6829955" y="314325"/>
            <a:ext cx="1956857" cy="29289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750" dirty="0">
                <a:solidFill>
                  <a:srgbClr val="D7E3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Recruiting capacity without internal overload</a:t>
            </a:r>
            <a:endParaRPr lang="en-US" sz="750" dirty="0"/>
          </a:p>
        </p:txBody>
      </p:sp>
      <p:sp>
        <p:nvSpPr>
          <p:cNvPr id="5" name="Text 2"/>
          <p:cNvSpPr/>
          <p:nvPr/>
        </p:nvSpPr>
        <p:spPr>
          <a:xfrm>
            <a:off x="357188" y="857250"/>
            <a:ext cx="8429625" cy="32403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86400"/>
              </a:lnSpc>
              <a:buNone/>
            </a:pPr>
            <a:r>
              <a:rPr lang="en-US" sz="2100" b="1" spc="-1" kern="0" dirty="0">
                <a:solidFill>
                  <a:srgbClr val="FFFFFF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We Act as Your Recruiting Extension</a:t>
            </a:r>
            <a:endParaRPr lang="en-US" sz="2100" dirty="0"/>
          </a:p>
        </p:txBody>
      </p:sp>
      <p:sp>
        <p:nvSpPr>
          <p:cNvPr id="6" name="Text 3"/>
          <p:cNvSpPr/>
          <p:nvPr/>
        </p:nvSpPr>
        <p:spPr>
          <a:xfrm>
            <a:off x="357188" y="1424174"/>
            <a:ext cx="3143250" cy="66043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07200"/>
              </a:lnSpc>
              <a:buNone/>
            </a:pPr>
            <a:r>
              <a:rPr lang="en-US" sz="1200" dirty="0">
                <a:solidFill>
                  <a:srgbClr val="D7E3F4"/>
                </a:solidFill>
                <a:latin typeface="Inter Medium" pitchFamily="34" charset="0"/>
                <a:ea typeface="Inter Medium" pitchFamily="34" charset="-122"/>
                <a:cs typeface="Inter Medium" pitchFamily="34" charset="-120"/>
              </a:rPr>
              <a:t>Class A Jobs 411 can </a:t>
            </a:r>
            <a:r>
              <a:rPr lang="en-US" sz="1150" b="1" dirty="0">
                <a:solidFill>
                  <a:srgbClr val="FFD21E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supplement your hiring team</a:t>
            </a:r>
            <a:r>
              <a:rPr lang="en-US" sz="1200" dirty="0">
                <a:solidFill>
                  <a:srgbClr val="D7E3F4"/>
                </a:solidFill>
                <a:latin typeface="Inter Medium" pitchFamily="34" charset="0"/>
                <a:ea typeface="Inter Medium" pitchFamily="34" charset="-122"/>
                <a:cs typeface="Inter Medium" pitchFamily="34" charset="-120"/>
              </a:rPr>
              <a:t> or function as a complete </a:t>
            </a:r>
            <a:r>
              <a:rPr lang="en-US" sz="1200" dirty="0">
                <a:solidFill>
                  <a:srgbClr val="D7E3F4"/>
                </a:solidFill>
                <a:latin typeface="Inter Medium" pitchFamily="34" charset="0"/>
                <a:ea typeface="Inter Medium" pitchFamily="34" charset="-122"/>
                <a:cs typeface="Inter Medium" pitchFamily="34" charset="-120"/>
              </a:rPr>
              <a:t>recruiting department for CDL driver hiring.</a:t>
            </a:r>
            <a:endParaRPr lang="en-US" sz="1200" dirty="0"/>
          </a:p>
        </p:txBody>
      </p:sp>
      <p:sp>
        <p:nvSpPr>
          <p:cNvPr id="7" name="Text 4"/>
          <p:cNvSpPr/>
          <p:nvPr/>
        </p:nvSpPr>
        <p:spPr>
          <a:xfrm>
            <a:off x="357188" y="2548951"/>
            <a:ext cx="3143250" cy="51728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13600"/>
              </a:lnSpc>
              <a:buNone/>
            </a:pPr>
            <a:r>
              <a:rPr lang="en-US" sz="900" dirty="0">
                <a:solidFill>
                  <a:srgbClr val="D7E3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carrier receives candidates who have already been educated on the company, pay structure, home time, routes, benefits, and expectations before submission.</a:t>
            </a:r>
            <a:endParaRPr lang="en-US" sz="900" dirty="0"/>
          </a:p>
        </p:txBody>
      </p:sp>
      <p:sp>
        <p:nvSpPr>
          <p:cNvPr id="8" name="Text 5"/>
          <p:cNvSpPr/>
          <p:nvPr/>
        </p:nvSpPr>
        <p:spPr>
          <a:xfrm>
            <a:off x="357188" y="3209106"/>
            <a:ext cx="3143250" cy="10715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650" b="1" spc="2" kern="0" dirty="0">
                <a:solidFill>
                  <a:srgbClr val="FFD21E"/>
                </a:solidFill>
                <a:latin typeface="Inter ExtraBold" pitchFamily="34" charset="0"/>
                <a:ea typeface="Inter ExtraBold" pitchFamily="34" charset="-122"/>
                <a:cs typeface="Inter ExtraBold" pitchFamily="34" charset="-120"/>
              </a:rPr>
              <a:t>OPERATIONAL HANDOFF</a:t>
            </a:r>
            <a:endParaRPr lang="en-US" sz="650" dirty="0"/>
          </a:p>
        </p:txBody>
      </p:sp>
      <p:sp>
        <p:nvSpPr>
          <p:cNvPr id="9" name="Text 6"/>
          <p:cNvSpPr/>
          <p:nvPr/>
        </p:nvSpPr>
        <p:spPr>
          <a:xfrm>
            <a:off x="357188" y="3459640"/>
            <a:ext cx="800100" cy="44469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2750" b="1" spc="-1" kern="0" dirty="0">
                <a:solidFill>
                  <a:srgbClr val="FFD21E"/>
                </a:solidFill>
                <a:latin typeface="Inter Black" pitchFamily="34" charset="0"/>
                <a:ea typeface="Inter Black" pitchFamily="34" charset="-122"/>
                <a:cs typeface="Inter Black" pitchFamily="34" charset="-120"/>
              </a:rPr>
              <a:t>1</a:t>
            </a:r>
            <a:endParaRPr lang="en-US" sz="2750" dirty="0"/>
          </a:p>
        </p:txBody>
      </p:sp>
      <p:sp>
        <p:nvSpPr>
          <p:cNvPr id="10" name="Text 7"/>
          <p:cNvSpPr/>
          <p:nvPr/>
        </p:nvSpPr>
        <p:spPr>
          <a:xfrm>
            <a:off x="1285875" y="3373413"/>
            <a:ext cx="2214563" cy="61715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08000"/>
              </a:lnSpc>
              <a:buNone/>
            </a:pPr>
            <a:r>
              <a:rPr lang="en-US" sz="800" b="1" dirty="0">
                <a:solidFill>
                  <a:srgbClr val="D7E3F4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One recruiting partner</a:t>
            </a:r>
            <a:r>
              <a:rPr lang="en-US" sz="850" dirty="0">
                <a:solidFill>
                  <a:srgbClr val="D7E3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coordinates the </a:t>
            </a:r>
            <a:r>
              <a:rPr lang="en-US" sz="850" dirty="0">
                <a:solidFill>
                  <a:srgbClr val="D7E3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heavy lift from market outreach through </a:t>
            </a:r>
            <a:r>
              <a:rPr lang="en-US" sz="850" dirty="0">
                <a:solidFill>
                  <a:srgbClr val="D7E3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candidate readiness and onboarding </a:t>
            </a:r>
            <a:r>
              <a:rPr lang="en-US" sz="850" dirty="0">
                <a:solidFill>
                  <a:srgbClr val="D7E3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support.</a:t>
            </a:r>
            <a:endParaRPr lang="en-US" sz="800" dirty="0"/>
          </a:p>
        </p:txBody>
      </p:sp>
      <p:sp>
        <p:nvSpPr>
          <p:cNvPr id="11" name="Text 8"/>
          <p:cNvSpPr/>
          <p:nvPr/>
        </p:nvSpPr>
        <p:spPr>
          <a:xfrm>
            <a:off x="3929063" y="1624199"/>
            <a:ext cx="3214688" cy="40005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89600"/>
              </a:lnSpc>
              <a:buNone/>
            </a:pPr>
            <a:r>
              <a:rPr lang="en-US" sz="1250" b="1" dirty="0">
                <a:solidFill>
                  <a:srgbClr val="FFFFFF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Recruiting work handled before the carrier review</a:t>
            </a:r>
            <a:endParaRPr lang="en-US" sz="1250" dirty="0"/>
          </a:p>
        </p:txBody>
      </p:sp>
      <p:sp>
        <p:nvSpPr>
          <p:cNvPr id="12" name="Text 9"/>
          <p:cNvSpPr/>
          <p:nvPr/>
        </p:nvSpPr>
        <p:spPr>
          <a:xfrm>
            <a:off x="7286625" y="1634217"/>
            <a:ext cx="1500188" cy="39003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r" indent="0" marL="0">
              <a:lnSpc>
                <a:spcPct val="104000"/>
              </a:lnSpc>
              <a:buNone/>
            </a:pPr>
            <a:r>
              <a:rPr lang="en-US" sz="750" dirty="0">
                <a:solidFill>
                  <a:srgbClr val="D7E3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Built to reduce administrative drag and improve submission quality.</a:t>
            </a:r>
            <a:endParaRPr lang="en-US" sz="750" dirty="0"/>
          </a:p>
        </p:txBody>
      </p:sp>
      <p:sp>
        <p:nvSpPr>
          <p:cNvPr id="13" name="Text 10"/>
          <p:cNvSpPr/>
          <p:nvPr/>
        </p:nvSpPr>
        <p:spPr>
          <a:xfrm>
            <a:off x="3929063" y="2259992"/>
            <a:ext cx="1523991" cy="15607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92000"/>
              </a:lnSpc>
              <a:buNone/>
            </a:pPr>
            <a:r>
              <a:rPr lang="en-US" sz="950" b="1" dirty="0">
                <a:solidFill>
                  <a:srgbClr val="FFD21E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01</a:t>
            </a:r>
            <a:r>
              <a:rPr lang="en-US" sz="950" b="1" dirty="0">
                <a:solidFill>
                  <a:srgbClr val="FFFFFF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 Sourcing</a:t>
            </a:r>
            <a:endParaRPr lang="en-US" sz="950" dirty="0"/>
          </a:p>
        </p:txBody>
      </p:sp>
      <p:sp>
        <p:nvSpPr>
          <p:cNvPr id="14" name="Text 11"/>
          <p:cNvSpPr/>
          <p:nvPr/>
        </p:nvSpPr>
        <p:spPr>
          <a:xfrm>
            <a:off x="3929063" y="2473216"/>
            <a:ext cx="1523991" cy="58288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08800"/>
              </a:lnSpc>
              <a:buNone/>
            </a:pPr>
            <a:r>
              <a:rPr lang="en-US" sz="800" dirty="0">
                <a:solidFill>
                  <a:srgbClr val="D7E3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Nationwide recruiter network identifies CDL-A and CDL-B drivers aligned to carrier hiring criteria.</a:t>
            </a:r>
            <a:endParaRPr lang="en-US" sz="800" dirty="0"/>
          </a:p>
        </p:txBody>
      </p:sp>
      <p:sp>
        <p:nvSpPr>
          <p:cNvPr id="15" name="Text 12"/>
          <p:cNvSpPr/>
          <p:nvPr/>
        </p:nvSpPr>
        <p:spPr>
          <a:xfrm>
            <a:off x="5595928" y="2259992"/>
            <a:ext cx="1523991" cy="15607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92000"/>
              </a:lnSpc>
              <a:buNone/>
            </a:pPr>
            <a:r>
              <a:rPr lang="en-US" sz="950" b="1" dirty="0">
                <a:solidFill>
                  <a:srgbClr val="FFD21E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02</a:t>
            </a:r>
            <a:r>
              <a:rPr lang="en-US" sz="950" b="1" dirty="0">
                <a:solidFill>
                  <a:srgbClr val="FFFFFF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 Advertising</a:t>
            </a:r>
            <a:endParaRPr lang="en-US" sz="950" dirty="0"/>
          </a:p>
        </p:txBody>
      </p:sp>
      <p:sp>
        <p:nvSpPr>
          <p:cNvPr id="16" name="Text 13"/>
          <p:cNvSpPr/>
          <p:nvPr/>
        </p:nvSpPr>
        <p:spPr>
          <a:xfrm>
            <a:off x="5595928" y="2473216"/>
            <a:ext cx="1523991" cy="58288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08800"/>
              </a:lnSpc>
              <a:buNone/>
            </a:pPr>
            <a:r>
              <a:rPr lang="en-US" sz="800" dirty="0">
                <a:solidFill>
                  <a:srgbClr val="D7E3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Job marketing and campaign activity are handled without upfront marketing cost to the carrier.</a:t>
            </a:r>
            <a:endParaRPr lang="en-US" sz="800" dirty="0"/>
          </a:p>
        </p:txBody>
      </p:sp>
      <p:sp>
        <p:nvSpPr>
          <p:cNvPr id="17" name="Text 14"/>
          <p:cNvSpPr/>
          <p:nvPr/>
        </p:nvSpPr>
        <p:spPr>
          <a:xfrm>
            <a:off x="7262794" y="2259992"/>
            <a:ext cx="1523991" cy="15607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92000"/>
              </a:lnSpc>
              <a:buNone/>
            </a:pPr>
            <a:r>
              <a:rPr lang="en-US" sz="950" b="1" dirty="0">
                <a:solidFill>
                  <a:srgbClr val="FFD21E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03</a:t>
            </a:r>
            <a:r>
              <a:rPr lang="en-US" sz="950" b="1" dirty="0">
                <a:solidFill>
                  <a:srgbClr val="FFFFFF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 Vetting</a:t>
            </a:r>
            <a:endParaRPr lang="en-US" sz="950" dirty="0"/>
          </a:p>
        </p:txBody>
      </p:sp>
      <p:sp>
        <p:nvSpPr>
          <p:cNvPr id="18" name="Text 15"/>
          <p:cNvSpPr/>
          <p:nvPr/>
        </p:nvSpPr>
        <p:spPr>
          <a:xfrm>
            <a:off x="7262794" y="2473216"/>
            <a:ext cx="1523991" cy="58288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08800"/>
              </a:lnSpc>
              <a:buNone/>
            </a:pPr>
            <a:r>
              <a:rPr lang="en-US" sz="800" dirty="0">
                <a:solidFill>
                  <a:srgbClr val="D7E3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Drivers are pre-qualified against experience requirements, routes, schedule, freight, and fit.</a:t>
            </a:r>
            <a:endParaRPr lang="en-US" sz="800" dirty="0"/>
          </a:p>
        </p:txBody>
      </p:sp>
      <p:sp>
        <p:nvSpPr>
          <p:cNvPr id="19" name="Text 16"/>
          <p:cNvSpPr/>
          <p:nvPr/>
        </p:nvSpPr>
        <p:spPr>
          <a:xfrm>
            <a:off x="3929063" y="3248983"/>
            <a:ext cx="1523991" cy="15607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92000"/>
              </a:lnSpc>
              <a:buNone/>
            </a:pPr>
            <a:r>
              <a:rPr lang="en-US" sz="950" b="1" dirty="0">
                <a:solidFill>
                  <a:srgbClr val="FFD21E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04</a:t>
            </a:r>
            <a:r>
              <a:rPr lang="en-US" sz="950" b="1" dirty="0">
                <a:solidFill>
                  <a:srgbClr val="FFFFFF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 Processing</a:t>
            </a:r>
            <a:endParaRPr lang="en-US" sz="950" dirty="0"/>
          </a:p>
        </p:txBody>
      </p:sp>
      <p:sp>
        <p:nvSpPr>
          <p:cNvPr id="20" name="Text 17"/>
          <p:cNvSpPr/>
          <p:nvPr/>
        </p:nvSpPr>
        <p:spPr>
          <a:xfrm>
            <a:off x="3929063" y="3462207"/>
            <a:ext cx="1523991" cy="58288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08800"/>
              </a:lnSpc>
              <a:buNone/>
            </a:pPr>
            <a:r>
              <a:rPr lang="en-US" sz="800" dirty="0">
                <a:solidFill>
                  <a:srgbClr val="D7E3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Completed applications and required documentation are prepared for faster carrier review.</a:t>
            </a:r>
            <a:endParaRPr lang="en-US" sz="800" dirty="0"/>
          </a:p>
        </p:txBody>
      </p:sp>
      <p:sp>
        <p:nvSpPr>
          <p:cNvPr id="21" name="Text 18"/>
          <p:cNvSpPr/>
          <p:nvPr/>
        </p:nvSpPr>
        <p:spPr>
          <a:xfrm>
            <a:off x="5595928" y="3248983"/>
            <a:ext cx="1523991" cy="15607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92000"/>
              </a:lnSpc>
              <a:buNone/>
            </a:pPr>
            <a:r>
              <a:rPr lang="en-US" sz="950" b="1" dirty="0">
                <a:solidFill>
                  <a:srgbClr val="FFD21E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05</a:t>
            </a:r>
            <a:r>
              <a:rPr lang="en-US" sz="950" b="1" dirty="0">
                <a:solidFill>
                  <a:srgbClr val="FFFFFF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 Reporting + VOEs</a:t>
            </a:r>
            <a:endParaRPr lang="en-US" sz="950" dirty="0"/>
          </a:p>
        </p:txBody>
      </p:sp>
      <p:sp>
        <p:nvSpPr>
          <p:cNvPr id="22" name="Text 19"/>
          <p:cNvSpPr/>
          <p:nvPr/>
        </p:nvSpPr>
        <p:spPr>
          <a:xfrm>
            <a:off x="5595928" y="3462207"/>
            <a:ext cx="1523991" cy="58288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08800"/>
              </a:lnSpc>
              <a:buNone/>
            </a:pPr>
            <a:r>
              <a:rPr lang="en-US" sz="800" dirty="0">
                <a:solidFill>
                  <a:srgbClr val="D7E3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Recruiting administration supports visibility, verification work, and hiring workflow readiness.</a:t>
            </a:r>
            <a:endParaRPr lang="en-US" sz="800" dirty="0"/>
          </a:p>
        </p:txBody>
      </p:sp>
      <p:sp>
        <p:nvSpPr>
          <p:cNvPr id="23" name="Text 20"/>
          <p:cNvSpPr/>
          <p:nvPr/>
        </p:nvSpPr>
        <p:spPr>
          <a:xfrm>
            <a:off x="7262794" y="3248983"/>
            <a:ext cx="1523991" cy="15607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92000"/>
              </a:lnSpc>
              <a:buNone/>
            </a:pPr>
            <a:r>
              <a:rPr lang="en-US" sz="950" b="1" dirty="0">
                <a:solidFill>
                  <a:srgbClr val="FFD21E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06</a:t>
            </a:r>
            <a:r>
              <a:rPr lang="en-US" sz="950" b="1" dirty="0">
                <a:solidFill>
                  <a:srgbClr val="FFFFFF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 Scheduling Support</a:t>
            </a:r>
            <a:endParaRPr lang="en-US" sz="950" dirty="0"/>
          </a:p>
        </p:txBody>
      </p:sp>
      <p:sp>
        <p:nvSpPr>
          <p:cNvPr id="24" name="Text 21"/>
          <p:cNvSpPr/>
          <p:nvPr/>
        </p:nvSpPr>
        <p:spPr>
          <a:xfrm>
            <a:off x="7262794" y="3462207"/>
            <a:ext cx="1523991" cy="58288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08800"/>
              </a:lnSpc>
              <a:buNone/>
            </a:pPr>
            <a:r>
              <a:rPr lang="en-US" sz="800" dirty="0">
                <a:solidFill>
                  <a:srgbClr val="D7E3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team stays engaged through orientation so drivers show up, complete steps, and dispatch.</a:t>
            </a:r>
            <a:endParaRPr lang="en-US" sz="800" dirty="0"/>
          </a:p>
        </p:txBody>
      </p:sp>
      <p:sp>
        <p:nvSpPr>
          <p:cNvPr id="25" name="Text 22"/>
          <p:cNvSpPr/>
          <p:nvPr/>
        </p:nvSpPr>
        <p:spPr>
          <a:xfrm>
            <a:off x="357188" y="4280278"/>
            <a:ext cx="2071688" cy="40116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86400"/>
              </a:lnSpc>
              <a:buNone/>
            </a:pPr>
            <a:r>
              <a:rPr lang="en-US" sz="1300" b="1" dirty="0">
                <a:solidFill>
                  <a:srgbClr val="FFD21E"/>
                </a:solidFill>
                <a:latin typeface="Inter Black" pitchFamily="34" charset="0"/>
                <a:ea typeface="Inter Black" pitchFamily="34" charset="-122"/>
                <a:cs typeface="Inter Black" pitchFamily="34" charset="-120"/>
              </a:rPr>
              <a:t>MORE CAPACITY.</a:t>
            </a:r>
            <a:r>
              <a:rPr lang="en-US" sz="1300" b="1" dirty="0">
                <a:solidFill>
                  <a:srgbClr val="FFD21E"/>
                </a:solidFill>
                <a:latin typeface="Inter Black" pitchFamily="34" charset="0"/>
                <a:ea typeface="Inter Black" pitchFamily="34" charset="-122"/>
                <a:cs typeface="Inter Black" pitchFamily="34" charset="-120"/>
              </a:rPr>
              <a:t>
</a:t>
            </a:r>
            <a:r>
              <a:rPr lang="en-US" sz="1300" b="1" dirty="0">
                <a:solidFill>
                  <a:srgbClr val="FFD21E"/>
                </a:solidFill>
                <a:latin typeface="Inter Black" pitchFamily="34" charset="0"/>
                <a:ea typeface="Inter Black" pitchFamily="34" charset="-122"/>
                <a:cs typeface="Inter Black" pitchFamily="34" charset="-120"/>
              </a:rPr>
              <a:t>LESS FRICTION.</a:t>
            </a:r>
            <a:endParaRPr lang="en-US" sz="1300" dirty="0"/>
          </a:p>
        </p:txBody>
      </p:sp>
      <p:sp>
        <p:nvSpPr>
          <p:cNvPr id="26" name="Text 23"/>
          <p:cNvSpPr/>
          <p:nvPr/>
        </p:nvSpPr>
        <p:spPr>
          <a:xfrm>
            <a:off x="2628900" y="4308574"/>
            <a:ext cx="6157913" cy="34457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07200"/>
              </a:lnSpc>
              <a:buNone/>
            </a:pPr>
            <a:r>
              <a:rPr lang="en-US" sz="950" dirty="0">
                <a:solidFill>
                  <a:srgbClr val="D7E3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Class A Jobs 411 reduces recruiter workload while delivering motivated, pre-sold drivers who understand the opportunity before they reach your hiring team.</a:t>
            </a:r>
            <a:endParaRPr lang="en-US" sz="950" dirty="0"/>
          </a:p>
        </p:txBody>
      </p:sp>
      <p:sp>
        <p:nvSpPr>
          <p:cNvPr id="27" name="Text 24"/>
          <p:cNvSpPr/>
          <p:nvPr/>
        </p:nvSpPr>
        <p:spPr>
          <a:xfrm>
            <a:off x="357188" y="4845193"/>
            <a:ext cx="8429625" cy="98227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600" dirty="0">
                <a:solidFill>
                  <a:srgbClr val="D7E3F4">
                    <a:alpha val="72000"/>
                  </a:srgbClr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Source: Class A Jobs 411, “Hire CDL Drivers” page, accessed June 2, 2026.</a:t>
            </a:r>
            <a:endParaRPr lang="en-US" sz="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357188" y="407194"/>
            <a:ext cx="2507931" cy="10715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650" b="1" spc="2" kern="0" dirty="0">
                <a:solidFill>
                  <a:srgbClr val="FFD21E"/>
                </a:solidFill>
                <a:latin typeface="Inter ExtraBold" pitchFamily="34" charset="0"/>
                <a:ea typeface="Inter ExtraBold" pitchFamily="34" charset="-122"/>
                <a:cs typeface="Inter ExtraBold" pitchFamily="34" charset="-120"/>
              </a:rPr>
              <a:t>PROCESS FROM REQUEST TO DISPATCH</a:t>
            </a:r>
            <a:endParaRPr lang="en-US" sz="650" dirty="0"/>
          </a:p>
        </p:txBody>
      </p:sp>
      <p:sp>
        <p:nvSpPr>
          <p:cNvPr id="4" name="Text 1"/>
          <p:cNvSpPr/>
          <p:nvPr/>
        </p:nvSpPr>
        <p:spPr>
          <a:xfrm>
            <a:off x="7197049" y="402729"/>
            <a:ext cx="1589763" cy="11608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750" dirty="0">
                <a:solidFill>
                  <a:srgbClr val="D7E3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Simple, transparent, carrier-focused</a:t>
            </a:r>
            <a:endParaRPr lang="en-US" sz="750" dirty="0"/>
          </a:p>
        </p:txBody>
      </p:sp>
      <p:sp>
        <p:nvSpPr>
          <p:cNvPr id="5" name="Text 2"/>
          <p:cNvSpPr/>
          <p:nvPr/>
        </p:nvSpPr>
        <p:spPr>
          <a:xfrm>
            <a:off x="357188" y="857250"/>
            <a:ext cx="8429625" cy="32403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86400"/>
              </a:lnSpc>
              <a:buNone/>
            </a:pPr>
            <a:r>
              <a:rPr lang="en-US" sz="2100" b="1" spc="-1" kern="0" dirty="0">
                <a:solidFill>
                  <a:srgbClr val="FFFFFF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Our Four-Step Recruiting Process</a:t>
            </a:r>
            <a:endParaRPr lang="en-US" sz="2100" dirty="0"/>
          </a:p>
        </p:txBody>
      </p:sp>
      <p:sp>
        <p:nvSpPr>
          <p:cNvPr id="6" name="Text 3"/>
          <p:cNvSpPr/>
          <p:nvPr/>
        </p:nvSpPr>
        <p:spPr>
          <a:xfrm>
            <a:off x="357188" y="1281299"/>
            <a:ext cx="6429375" cy="388609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08800"/>
              </a:lnSpc>
              <a:buNone/>
            </a:pPr>
            <a:r>
              <a:rPr lang="en-US" sz="1050" dirty="0">
                <a:solidFill>
                  <a:srgbClr val="D7E3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Class A Jobs 411 moves carrier partners from open-seat requirements to dispatch-ready drivers through a focused recruiting workflow.</a:t>
            </a:r>
            <a:endParaRPr lang="en-US" sz="1050" dirty="0"/>
          </a:p>
        </p:txBody>
      </p:sp>
      <p:sp>
        <p:nvSpPr>
          <p:cNvPr id="7" name="Shape 4"/>
          <p:cNvSpPr/>
          <p:nvPr/>
        </p:nvSpPr>
        <p:spPr>
          <a:xfrm>
            <a:off x="357188" y="1884220"/>
            <a:ext cx="657225" cy="657225"/>
          </a:xfrm>
          <a:prstGeom prst="rect">
            <a:avLst/>
          </a:prstGeom>
          <a:solidFill>
            <a:srgbClr val="071A3A"/>
          </a:solidFill>
          <a:ln w="36576">
            <a:solidFill>
              <a:srgbClr val="FFD21E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357188" y="1884220"/>
            <a:ext cx="657225" cy="657225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pPr algn="ctr" indent="0" marL="0">
              <a:buNone/>
            </a:pPr>
            <a:r>
              <a:rPr lang="en-US" sz="2250" b="1" spc="-1" kern="0" dirty="0">
                <a:solidFill>
                  <a:srgbClr val="FFD21E"/>
                </a:solidFill>
                <a:latin typeface="Inter Black" pitchFamily="34" charset="0"/>
                <a:ea typeface="Inter Black" pitchFamily="34" charset="-122"/>
                <a:cs typeface="Inter Black" pitchFamily="34" charset="-120"/>
              </a:rPr>
              <a:t>1</a:t>
            </a:r>
            <a:endParaRPr lang="en-US" sz="2250" dirty="0"/>
          </a:p>
        </p:txBody>
      </p:sp>
      <p:sp>
        <p:nvSpPr>
          <p:cNvPr id="9" name="Text 6"/>
          <p:cNvSpPr/>
          <p:nvPr/>
        </p:nvSpPr>
        <p:spPr>
          <a:xfrm>
            <a:off x="357188" y="2712895"/>
            <a:ext cx="1946672" cy="37147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92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Source Qualified CDL Drivers</a:t>
            </a:r>
            <a:endParaRPr lang="en-US" sz="1100" dirty="0"/>
          </a:p>
        </p:txBody>
      </p:sp>
      <p:sp>
        <p:nvSpPr>
          <p:cNvPr id="10" name="Text 7"/>
          <p:cNvSpPr/>
          <p:nvPr/>
        </p:nvSpPr>
        <p:spPr>
          <a:xfrm>
            <a:off x="357188" y="3170095"/>
            <a:ext cx="1946672" cy="621729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08800"/>
              </a:lnSpc>
              <a:buNone/>
            </a:pPr>
            <a:r>
              <a:rPr lang="en-US" sz="850" dirty="0">
                <a:solidFill>
                  <a:srgbClr val="D7E3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Nationwide recruiters identify and pre-qualify drivers against carrier criteria, experience requirements, and route preferences.</a:t>
            </a:r>
            <a:endParaRPr lang="en-US" sz="850" dirty="0"/>
          </a:p>
        </p:txBody>
      </p:sp>
      <p:sp>
        <p:nvSpPr>
          <p:cNvPr id="11" name="Text 8"/>
          <p:cNvSpPr/>
          <p:nvPr/>
        </p:nvSpPr>
        <p:spPr>
          <a:xfrm>
            <a:off x="357188" y="3906124"/>
            <a:ext cx="1946672" cy="12800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102400"/>
              </a:lnSpc>
              <a:buNone/>
            </a:pPr>
            <a:r>
              <a:rPr lang="en-US" sz="700" b="1" spc="1" kern="0" dirty="0">
                <a:solidFill>
                  <a:srgbClr val="FFD21E"/>
                </a:solidFill>
                <a:latin typeface="Inter ExtraBold" pitchFamily="34" charset="0"/>
                <a:ea typeface="Inter ExtraBold" pitchFamily="34" charset="-122"/>
                <a:cs typeface="Inter ExtraBold" pitchFamily="34" charset="-120"/>
              </a:rPr>
              <a:t>LARGER CANDIDATE REACH</a:t>
            </a:r>
            <a:endParaRPr lang="en-US" sz="700" dirty="0"/>
          </a:p>
        </p:txBody>
      </p:sp>
      <p:sp>
        <p:nvSpPr>
          <p:cNvPr id="12" name="Shape 9"/>
          <p:cNvSpPr/>
          <p:nvPr/>
        </p:nvSpPr>
        <p:spPr>
          <a:xfrm>
            <a:off x="2518172" y="1884220"/>
            <a:ext cx="657225" cy="657225"/>
          </a:xfrm>
          <a:prstGeom prst="rect">
            <a:avLst/>
          </a:prstGeom>
          <a:solidFill>
            <a:srgbClr val="071A3A"/>
          </a:solidFill>
          <a:ln w="36576">
            <a:solidFill>
              <a:srgbClr val="2D9CDB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2518172" y="1884220"/>
            <a:ext cx="657225" cy="657225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pPr algn="ctr" indent="0" marL="0">
              <a:buNone/>
            </a:pPr>
            <a:r>
              <a:rPr lang="en-US" sz="2250" b="1" spc="-1" kern="0" dirty="0">
                <a:solidFill>
                  <a:srgbClr val="FFFFFF"/>
                </a:solidFill>
                <a:latin typeface="Inter Black" pitchFamily="34" charset="0"/>
                <a:ea typeface="Inter Black" pitchFamily="34" charset="-122"/>
                <a:cs typeface="Inter Black" pitchFamily="34" charset="-120"/>
              </a:rPr>
              <a:t>2</a:t>
            </a:r>
            <a:endParaRPr lang="en-US" sz="2250" dirty="0"/>
          </a:p>
        </p:txBody>
      </p:sp>
      <p:sp>
        <p:nvSpPr>
          <p:cNvPr id="14" name="Text 11"/>
          <p:cNvSpPr/>
          <p:nvPr/>
        </p:nvSpPr>
        <p:spPr>
          <a:xfrm>
            <a:off x="2518172" y="2712895"/>
            <a:ext cx="1946672" cy="37147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92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Pre-Sell the Opportunity</a:t>
            </a:r>
            <a:endParaRPr lang="en-US" sz="1100" dirty="0"/>
          </a:p>
        </p:txBody>
      </p:sp>
      <p:sp>
        <p:nvSpPr>
          <p:cNvPr id="15" name="Text 12"/>
          <p:cNvSpPr/>
          <p:nvPr/>
        </p:nvSpPr>
        <p:spPr>
          <a:xfrm>
            <a:off x="2518172" y="3170095"/>
            <a:ext cx="1946672" cy="621729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08800"/>
              </a:lnSpc>
              <a:buNone/>
            </a:pPr>
            <a:r>
              <a:rPr lang="en-US" sz="850" dirty="0">
                <a:solidFill>
                  <a:srgbClr val="D7E3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Drivers learn the carrier’s pay structure, home time, benefits, freight type, and expectations before submission.</a:t>
            </a:r>
            <a:endParaRPr lang="en-US" sz="850" dirty="0"/>
          </a:p>
        </p:txBody>
      </p:sp>
      <p:sp>
        <p:nvSpPr>
          <p:cNvPr id="16" name="Text 13"/>
          <p:cNvSpPr/>
          <p:nvPr/>
        </p:nvSpPr>
        <p:spPr>
          <a:xfrm>
            <a:off x="2518172" y="3906124"/>
            <a:ext cx="1946672" cy="12800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102400"/>
              </a:lnSpc>
              <a:buNone/>
            </a:pPr>
            <a:r>
              <a:rPr lang="en-US" sz="700" b="1" spc="1" kern="0" dirty="0">
                <a:solidFill>
                  <a:srgbClr val="FFD21E"/>
                </a:solidFill>
                <a:latin typeface="Inter ExtraBold" pitchFamily="34" charset="0"/>
                <a:ea typeface="Inter ExtraBold" pitchFamily="34" charset="-122"/>
                <a:cs typeface="Inter ExtraBold" pitchFamily="34" charset="-120"/>
              </a:rPr>
              <a:t>BETTER-FIT CANDIDATES</a:t>
            </a:r>
            <a:endParaRPr lang="en-US" sz="700" dirty="0"/>
          </a:p>
        </p:txBody>
      </p:sp>
      <p:sp>
        <p:nvSpPr>
          <p:cNvPr id="17" name="Shape 14"/>
          <p:cNvSpPr/>
          <p:nvPr/>
        </p:nvSpPr>
        <p:spPr>
          <a:xfrm>
            <a:off x="4679156" y="1884220"/>
            <a:ext cx="657225" cy="657225"/>
          </a:xfrm>
          <a:prstGeom prst="rect">
            <a:avLst/>
          </a:prstGeom>
          <a:solidFill>
            <a:srgbClr val="071A3A"/>
          </a:solidFill>
          <a:ln w="36576">
            <a:solidFill>
              <a:srgbClr val="FFD21E"/>
            </a:solidFill>
            <a:prstDash val="solid"/>
          </a:ln>
        </p:spPr>
      </p:sp>
      <p:sp>
        <p:nvSpPr>
          <p:cNvPr id="18" name="Text 15"/>
          <p:cNvSpPr/>
          <p:nvPr/>
        </p:nvSpPr>
        <p:spPr>
          <a:xfrm>
            <a:off x="4679156" y="1884220"/>
            <a:ext cx="657225" cy="657225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pPr algn="ctr" indent="0" marL="0">
              <a:buNone/>
            </a:pPr>
            <a:r>
              <a:rPr lang="en-US" sz="2250" b="1" spc="-1" kern="0" dirty="0">
                <a:solidFill>
                  <a:srgbClr val="FFD21E"/>
                </a:solidFill>
                <a:latin typeface="Inter Black" pitchFamily="34" charset="0"/>
                <a:ea typeface="Inter Black" pitchFamily="34" charset="-122"/>
                <a:cs typeface="Inter Black" pitchFamily="34" charset="-120"/>
              </a:rPr>
              <a:t>3</a:t>
            </a:r>
            <a:endParaRPr lang="en-US" sz="2250" dirty="0"/>
          </a:p>
        </p:txBody>
      </p:sp>
      <p:sp>
        <p:nvSpPr>
          <p:cNvPr id="19" name="Text 16"/>
          <p:cNvSpPr/>
          <p:nvPr/>
        </p:nvSpPr>
        <p:spPr>
          <a:xfrm>
            <a:off x="4679156" y="2712895"/>
            <a:ext cx="1946672" cy="37147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92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Submit Complete Applications</a:t>
            </a:r>
            <a:endParaRPr lang="en-US" sz="1100" dirty="0"/>
          </a:p>
        </p:txBody>
      </p:sp>
      <p:sp>
        <p:nvSpPr>
          <p:cNvPr id="20" name="Text 17"/>
          <p:cNvSpPr/>
          <p:nvPr/>
        </p:nvSpPr>
        <p:spPr>
          <a:xfrm>
            <a:off x="4679156" y="3170095"/>
            <a:ext cx="1946672" cy="621729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08800"/>
              </a:lnSpc>
              <a:buNone/>
            </a:pPr>
            <a:r>
              <a:rPr lang="en-US" sz="850" dirty="0">
                <a:solidFill>
                  <a:srgbClr val="D7E3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Carrier teams receive completed Tenstreet applications and required documentation for faster review and onboarding.</a:t>
            </a:r>
            <a:endParaRPr lang="en-US" sz="850" dirty="0"/>
          </a:p>
        </p:txBody>
      </p:sp>
      <p:sp>
        <p:nvSpPr>
          <p:cNvPr id="21" name="Text 18"/>
          <p:cNvSpPr/>
          <p:nvPr/>
        </p:nvSpPr>
        <p:spPr>
          <a:xfrm>
            <a:off x="4679156" y="3906124"/>
            <a:ext cx="1946672" cy="12800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102400"/>
              </a:lnSpc>
              <a:buNone/>
            </a:pPr>
            <a:r>
              <a:rPr lang="en-US" sz="700" b="1" spc="1" kern="0" dirty="0">
                <a:solidFill>
                  <a:srgbClr val="FFD21E"/>
                </a:solidFill>
                <a:latin typeface="Inter ExtraBold" pitchFamily="34" charset="0"/>
                <a:ea typeface="Inter ExtraBold" pitchFamily="34" charset="-122"/>
                <a:cs typeface="Inter ExtraBold" pitchFamily="34" charset="-120"/>
              </a:rPr>
              <a:t>FASTER HIRING MOTION</a:t>
            </a:r>
            <a:endParaRPr lang="en-US" sz="700" dirty="0"/>
          </a:p>
        </p:txBody>
      </p:sp>
      <p:sp>
        <p:nvSpPr>
          <p:cNvPr id="22" name="Shape 19"/>
          <p:cNvSpPr/>
          <p:nvPr/>
        </p:nvSpPr>
        <p:spPr>
          <a:xfrm>
            <a:off x="6840141" y="1884220"/>
            <a:ext cx="657225" cy="657225"/>
          </a:xfrm>
          <a:prstGeom prst="rect">
            <a:avLst/>
          </a:prstGeom>
          <a:solidFill>
            <a:srgbClr val="071A3A"/>
          </a:solidFill>
          <a:ln w="36576">
            <a:solidFill>
              <a:srgbClr val="2D9CDB"/>
            </a:solidFill>
            <a:prstDash val="solid"/>
          </a:ln>
        </p:spPr>
      </p:sp>
      <p:sp>
        <p:nvSpPr>
          <p:cNvPr id="23" name="Text 20"/>
          <p:cNvSpPr/>
          <p:nvPr/>
        </p:nvSpPr>
        <p:spPr>
          <a:xfrm>
            <a:off x="6840141" y="1884220"/>
            <a:ext cx="657225" cy="657225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pPr algn="ctr" indent="0" marL="0">
              <a:buNone/>
            </a:pPr>
            <a:r>
              <a:rPr lang="en-US" sz="2250" b="1" spc="-1" kern="0" dirty="0">
                <a:solidFill>
                  <a:srgbClr val="FFFFFF"/>
                </a:solidFill>
                <a:latin typeface="Inter Black" pitchFamily="34" charset="0"/>
                <a:ea typeface="Inter Black" pitchFamily="34" charset="-122"/>
                <a:cs typeface="Inter Black" pitchFamily="34" charset="-120"/>
              </a:rPr>
              <a:t>4</a:t>
            </a:r>
            <a:endParaRPr lang="en-US" sz="2250" dirty="0"/>
          </a:p>
        </p:txBody>
      </p:sp>
      <p:sp>
        <p:nvSpPr>
          <p:cNvPr id="24" name="Text 21"/>
          <p:cNvSpPr/>
          <p:nvPr/>
        </p:nvSpPr>
        <p:spPr>
          <a:xfrm>
            <a:off x="6840141" y="2712895"/>
            <a:ext cx="1946672" cy="37147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92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Support Through Onboarding</a:t>
            </a:r>
            <a:endParaRPr lang="en-US" sz="1100" dirty="0"/>
          </a:p>
        </p:txBody>
      </p:sp>
      <p:sp>
        <p:nvSpPr>
          <p:cNvPr id="25" name="Text 22"/>
          <p:cNvSpPr/>
          <p:nvPr/>
        </p:nvSpPr>
        <p:spPr>
          <a:xfrm>
            <a:off x="6840141" y="3170095"/>
            <a:ext cx="1946672" cy="621729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08800"/>
              </a:lnSpc>
              <a:buNone/>
            </a:pPr>
            <a:r>
              <a:rPr lang="en-US" sz="850" dirty="0">
                <a:solidFill>
                  <a:srgbClr val="D7E3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recruiting team stays engaged through orientation so drivers show up, complete the process, and get behind the wheel.</a:t>
            </a:r>
            <a:endParaRPr lang="en-US" sz="850" dirty="0"/>
          </a:p>
        </p:txBody>
      </p:sp>
      <p:sp>
        <p:nvSpPr>
          <p:cNvPr id="26" name="Text 23"/>
          <p:cNvSpPr/>
          <p:nvPr/>
        </p:nvSpPr>
        <p:spPr>
          <a:xfrm>
            <a:off x="6840141" y="3906124"/>
            <a:ext cx="1946672" cy="12800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102400"/>
              </a:lnSpc>
              <a:buNone/>
            </a:pPr>
            <a:r>
              <a:rPr lang="en-US" sz="700" b="1" spc="1" kern="0" dirty="0">
                <a:solidFill>
                  <a:srgbClr val="FFD21E"/>
                </a:solidFill>
                <a:latin typeface="Inter ExtraBold" pitchFamily="34" charset="0"/>
                <a:ea typeface="Inter ExtraBold" pitchFamily="34" charset="-122"/>
                <a:cs typeface="Inter ExtraBold" pitchFamily="34" charset="-120"/>
              </a:rPr>
              <a:t>STRONGER FOLLOW-THROUGH</a:t>
            </a:r>
            <a:endParaRPr lang="en-US" sz="700" dirty="0"/>
          </a:p>
        </p:txBody>
      </p:sp>
      <p:sp>
        <p:nvSpPr>
          <p:cNvPr id="27" name="Text 24"/>
          <p:cNvSpPr/>
          <p:nvPr/>
        </p:nvSpPr>
        <p:spPr>
          <a:xfrm>
            <a:off x="357188" y="4352023"/>
            <a:ext cx="1785938" cy="27860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1700" b="1" spc="-1" kern="0" dirty="0">
                <a:solidFill>
                  <a:srgbClr val="FFD21E"/>
                </a:solidFill>
                <a:latin typeface="Inter Black" pitchFamily="34" charset="0"/>
                <a:ea typeface="Inter Black" pitchFamily="34" charset="-122"/>
                <a:cs typeface="Inter Black" pitchFamily="34" charset="-120"/>
              </a:rPr>
              <a:t>Outcome</a:t>
            </a:r>
            <a:endParaRPr lang="en-US" sz="1700" dirty="0"/>
          </a:p>
        </p:txBody>
      </p:sp>
      <p:sp>
        <p:nvSpPr>
          <p:cNvPr id="28" name="Text 25"/>
          <p:cNvSpPr/>
          <p:nvPr/>
        </p:nvSpPr>
        <p:spPr>
          <a:xfrm>
            <a:off x="2357438" y="4312174"/>
            <a:ext cx="6429375" cy="35830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05600"/>
              </a:lnSpc>
              <a:buNone/>
            </a:pPr>
            <a:r>
              <a:rPr lang="en-US" sz="1000" dirty="0">
                <a:solidFill>
                  <a:srgbClr val="D7E3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Not just lead volume: pre-screened, pre-sold, application-ready CDL-A and CDL-B drivers delivered to the carrier’s hiring team.</a:t>
            </a:r>
            <a:endParaRPr lang="en-US" sz="1000" dirty="0"/>
          </a:p>
        </p:txBody>
      </p:sp>
      <p:sp>
        <p:nvSpPr>
          <p:cNvPr id="29" name="Text 26"/>
          <p:cNvSpPr/>
          <p:nvPr/>
        </p:nvSpPr>
        <p:spPr>
          <a:xfrm>
            <a:off x="357188" y="4977101"/>
            <a:ext cx="8429625" cy="10715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650" dirty="0">
                <a:solidFill>
                  <a:srgbClr val="D7E3F4">
                    <a:alpha val="72000"/>
                  </a:srgbClr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Source: Class A Jobs 411, “Hire CDL Drivers” page, accessed June 2, 2026.</a:t>
            </a:r>
            <a:endParaRPr lang="en-US" sz="6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357188" y="314325"/>
            <a:ext cx="1381674" cy="29289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650" b="1" spc="2" kern="0" dirty="0">
                <a:solidFill>
                  <a:srgbClr val="FFD21E"/>
                </a:solidFill>
                <a:latin typeface="Inter ExtraBold" pitchFamily="34" charset="0"/>
                <a:ea typeface="Inter ExtraBold" pitchFamily="34" charset="-122"/>
                <a:cs typeface="Inter ExtraBold" pitchFamily="34" charset="-120"/>
              </a:rPr>
              <a:t>SUBMISSION QUALITY</a:t>
            </a:r>
            <a:endParaRPr lang="en-US" sz="650" dirty="0"/>
          </a:p>
        </p:txBody>
      </p:sp>
      <p:sp>
        <p:nvSpPr>
          <p:cNvPr id="4" name="Text 1"/>
          <p:cNvSpPr/>
          <p:nvPr/>
        </p:nvSpPr>
        <p:spPr>
          <a:xfrm>
            <a:off x="7256376" y="314325"/>
            <a:ext cx="1530437" cy="29289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750" dirty="0">
                <a:solidFill>
                  <a:srgbClr val="D7E3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Pre-qualified, pre-sold CDL drivers</a:t>
            </a:r>
            <a:endParaRPr lang="en-US" sz="750" dirty="0"/>
          </a:p>
        </p:txBody>
      </p:sp>
      <p:sp>
        <p:nvSpPr>
          <p:cNvPr id="5" name="Text 2"/>
          <p:cNvSpPr/>
          <p:nvPr/>
        </p:nvSpPr>
        <p:spPr>
          <a:xfrm>
            <a:off x="357188" y="885825"/>
            <a:ext cx="8429625" cy="32403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86400"/>
              </a:lnSpc>
              <a:buNone/>
            </a:pPr>
            <a:r>
              <a:rPr lang="en-US" sz="2100" b="1" spc="-1" kern="0" dirty="0">
                <a:solidFill>
                  <a:srgbClr val="FFFFFF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Driver Fit Comes Before Submission</a:t>
            </a:r>
            <a:endParaRPr lang="en-US" sz="2100" dirty="0"/>
          </a:p>
        </p:txBody>
      </p:sp>
      <p:sp>
        <p:nvSpPr>
          <p:cNvPr id="6" name="Text 3"/>
          <p:cNvSpPr/>
          <p:nvPr/>
        </p:nvSpPr>
        <p:spPr>
          <a:xfrm>
            <a:off x="357188" y="1324161"/>
            <a:ext cx="6572250" cy="405017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08000"/>
              </a:lnSpc>
              <a:buNone/>
            </a:pPr>
            <a:r>
              <a:rPr lang="en-US" sz="1100" dirty="0">
                <a:solidFill>
                  <a:srgbClr val="D7E3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Class A Jobs 411 improves carrier outcomes by aligning driver expectations with the actual role before a completed application reaches the hiring team.</a:t>
            </a:r>
            <a:endParaRPr lang="en-US" sz="1100" dirty="0"/>
          </a:p>
        </p:txBody>
      </p:sp>
      <p:sp>
        <p:nvSpPr>
          <p:cNvPr id="7" name="Text 4"/>
          <p:cNvSpPr/>
          <p:nvPr/>
        </p:nvSpPr>
        <p:spPr>
          <a:xfrm>
            <a:off x="357188" y="2250672"/>
            <a:ext cx="3286125" cy="105867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76000"/>
              </a:lnSpc>
              <a:buNone/>
            </a:pPr>
            <a:r>
              <a:rPr lang="en-US" sz="2650" b="1" spc="-1" kern="0" dirty="0">
                <a:solidFill>
                  <a:srgbClr val="FFFFFF"/>
                </a:solidFill>
                <a:latin typeface="Inter Black" pitchFamily="34" charset="0"/>
                <a:ea typeface="Inter Black" pitchFamily="34" charset="-122"/>
                <a:cs typeface="Inter Black" pitchFamily="34" charset="-120"/>
              </a:rPr>
              <a:t>MATCH</a:t>
            </a:r>
            <a:r>
              <a:rPr lang="en-US" sz="2650" b="1" spc="-1" kern="0" dirty="0">
                <a:solidFill>
                  <a:srgbClr val="FFD21E"/>
                </a:solidFill>
                <a:latin typeface="Inter Black" pitchFamily="34" charset="0"/>
                <a:ea typeface="Inter Black" pitchFamily="34" charset="-122"/>
                <a:cs typeface="Inter Black" pitchFamily="34" charset="-120"/>
              </a:rPr>
              <a:t>
</a:t>
            </a:r>
            <a:r>
              <a:rPr lang="en-US" sz="2650" b="1" spc="-1" kern="0" dirty="0">
                <a:solidFill>
                  <a:srgbClr val="FFFFFF"/>
                </a:solidFill>
                <a:latin typeface="Inter Black" pitchFamily="34" charset="0"/>
                <a:ea typeface="Inter Black" pitchFamily="34" charset="-122"/>
                <a:cs typeface="Inter Black" pitchFamily="34" charset="-120"/>
              </a:rPr>
              <a:t>BEFORE</a:t>
            </a:r>
            <a:r>
              <a:rPr lang="en-US" sz="2650" b="1" spc="-1" kern="0" dirty="0">
                <a:solidFill>
                  <a:srgbClr val="FFD21E"/>
                </a:solidFill>
                <a:latin typeface="Inter Black" pitchFamily="34" charset="0"/>
                <a:ea typeface="Inter Black" pitchFamily="34" charset="-122"/>
                <a:cs typeface="Inter Black" pitchFamily="34" charset="-120"/>
              </a:rPr>
              <a:t>
</a:t>
            </a:r>
            <a:r>
              <a:rPr lang="en-US" sz="2650" b="1" spc="-1" kern="0" dirty="0">
                <a:solidFill>
                  <a:srgbClr val="FFFFFF"/>
                </a:solidFill>
                <a:latin typeface="Inter Black" pitchFamily="34" charset="0"/>
                <a:ea typeface="Inter Black" pitchFamily="34" charset="-122"/>
                <a:cs typeface="Inter Black" pitchFamily="34" charset="-120"/>
              </a:rPr>
              <a:t>MOVE</a:t>
            </a:r>
            <a:endParaRPr lang="en-US" sz="2650" dirty="0"/>
          </a:p>
        </p:txBody>
      </p:sp>
      <p:sp>
        <p:nvSpPr>
          <p:cNvPr id="8" name="Text 5"/>
          <p:cNvSpPr/>
          <p:nvPr/>
        </p:nvSpPr>
        <p:spPr>
          <a:xfrm>
            <a:off x="357188" y="3437930"/>
            <a:ext cx="3286125" cy="578141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13600"/>
              </a:lnSpc>
              <a:buNone/>
            </a:pPr>
            <a:r>
              <a:rPr lang="en-US" sz="1000" dirty="0">
                <a:solidFill>
                  <a:srgbClr val="D7E3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Recruiters pre-qualify, pre-sell, and educate drivers on the position so submissions are more complete, better aligned, and ready for faster review.</a:t>
            </a:r>
            <a:endParaRPr lang="en-US" sz="1000" dirty="0"/>
          </a:p>
        </p:txBody>
      </p:sp>
      <p:sp>
        <p:nvSpPr>
          <p:cNvPr id="9" name="Text 6"/>
          <p:cNvSpPr/>
          <p:nvPr/>
        </p:nvSpPr>
        <p:spPr>
          <a:xfrm>
            <a:off x="357188" y="4337540"/>
            <a:ext cx="3286125" cy="38542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13600"/>
              </a:lnSpc>
              <a:buNone/>
            </a:pPr>
            <a:r>
              <a:rPr lang="en-US" sz="1000" dirty="0">
                <a:solidFill>
                  <a:srgbClr val="D7E3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That fit-first approach helps reduce misalignment, ghosting, and preventable orientation failures.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4043363" y="2279247"/>
            <a:ext cx="1571625" cy="10715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650" b="1" spc="1" kern="0" dirty="0">
                <a:solidFill>
                  <a:srgbClr val="FFD21E"/>
                </a:solidFill>
                <a:latin typeface="Inter ExtraBold" pitchFamily="34" charset="0"/>
                <a:ea typeface="Inter ExtraBold" pitchFamily="34" charset="-122"/>
                <a:cs typeface="Inter ExtraBold" pitchFamily="34" charset="-120"/>
              </a:rPr>
              <a:t>FIT DIMENSION</a:t>
            </a:r>
            <a:endParaRPr lang="en-US" sz="650" dirty="0"/>
          </a:p>
        </p:txBody>
      </p:sp>
      <p:sp>
        <p:nvSpPr>
          <p:cNvPr id="11" name="Text 8"/>
          <p:cNvSpPr/>
          <p:nvPr/>
        </p:nvSpPr>
        <p:spPr>
          <a:xfrm>
            <a:off x="5757863" y="2279247"/>
            <a:ext cx="1357313" cy="10715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650" b="1" spc="1" kern="0" dirty="0">
                <a:solidFill>
                  <a:srgbClr val="FFD21E"/>
                </a:solidFill>
                <a:latin typeface="Inter ExtraBold" pitchFamily="34" charset="0"/>
                <a:ea typeface="Inter ExtraBold" pitchFamily="34" charset="-122"/>
                <a:cs typeface="Inter ExtraBold" pitchFamily="34" charset="-120"/>
              </a:rPr>
              <a:t>CARRIER CRITERIA</a:t>
            </a:r>
            <a:endParaRPr lang="en-US" sz="650" dirty="0"/>
          </a:p>
        </p:txBody>
      </p:sp>
      <p:sp>
        <p:nvSpPr>
          <p:cNvPr id="12" name="Text 9"/>
          <p:cNvSpPr/>
          <p:nvPr/>
        </p:nvSpPr>
        <p:spPr>
          <a:xfrm>
            <a:off x="7258050" y="2279247"/>
            <a:ext cx="1357313" cy="10715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650" b="1" spc="1" kern="0" dirty="0">
                <a:solidFill>
                  <a:srgbClr val="FFD21E"/>
                </a:solidFill>
                <a:latin typeface="Inter ExtraBold" pitchFamily="34" charset="0"/>
                <a:ea typeface="Inter ExtraBold" pitchFamily="34" charset="-122"/>
                <a:cs typeface="Inter ExtraBold" pitchFamily="34" charset="-120"/>
              </a:rPr>
              <a:t>DRIVER EXPECTATIONS</a:t>
            </a:r>
            <a:endParaRPr lang="en-US" sz="650" dirty="0"/>
          </a:p>
        </p:txBody>
      </p:sp>
      <p:sp>
        <p:nvSpPr>
          <p:cNvPr id="13" name="Text 10"/>
          <p:cNvSpPr/>
          <p:nvPr/>
        </p:nvSpPr>
        <p:spPr>
          <a:xfrm>
            <a:off x="4043363" y="2655717"/>
            <a:ext cx="1571625" cy="15428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96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Inter ExtraBold" pitchFamily="34" charset="0"/>
                <a:ea typeface="Inter ExtraBold" pitchFamily="34" charset="-122"/>
                <a:cs typeface="Inter ExtraBold" pitchFamily="34" charset="-120"/>
              </a:rPr>
              <a:t>Hiring Standards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5757863" y="2591144"/>
            <a:ext cx="1357313" cy="28346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02400"/>
              </a:lnSpc>
              <a:buNone/>
            </a:pPr>
            <a:r>
              <a:rPr lang="en-US" sz="800" dirty="0">
                <a:solidFill>
                  <a:srgbClr val="D7E3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Experience, qualifications, documentation</a:t>
            </a:r>
            <a:endParaRPr lang="en-US" sz="800" dirty="0"/>
          </a:p>
        </p:txBody>
      </p:sp>
      <p:sp>
        <p:nvSpPr>
          <p:cNvPr id="15" name="Text 12"/>
          <p:cNvSpPr/>
          <p:nvPr/>
        </p:nvSpPr>
        <p:spPr>
          <a:xfrm>
            <a:off x="7258050" y="2591144"/>
            <a:ext cx="1357313" cy="28346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02400"/>
              </a:lnSpc>
              <a:buNone/>
            </a:pPr>
            <a:r>
              <a:rPr lang="en-US" sz="800" dirty="0">
                <a:solidFill>
                  <a:srgbClr val="D7E3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Qualified and application-ready</a:t>
            </a:r>
            <a:endParaRPr lang="en-US" sz="800" dirty="0"/>
          </a:p>
        </p:txBody>
      </p:sp>
      <p:sp>
        <p:nvSpPr>
          <p:cNvPr id="16" name="Text 13"/>
          <p:cNvSpPr/>
          <p:nvPr/>
        </p:nvSpPr>
        <p:spPr>
          <a:xfrm>
            <a:off x="4043363" y="3141492"/>
            <a:ext cx="1571625" cy="15428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96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Inter ExtraBold" pitchFamily="34" charset="0"/>
                <a:ea typeface="Inter ExtraBold" pitchFamily="34" charset="-122"/>
                <a:cs typeface="Inter ExtraBold" pitchFamily="34" charset="-120"/>
              </a:rPr>
              <a:t>Lanes &amp; Routes</a:t>
            </a:r>
            <a:endParaRPr lang="en-US" sz="900" dirty="0"/>
          </a:p>
        </p:txBody>
      </p:sp>
      <p:sp>
        <p:nvSpPr>
          <p:cNvPr id="17" name="Text 14"/>
          <p:cNvSpPr/>
          <p:nvPr/>
        </p:nvSpPr>
        <p:spPr>
          <a:xfrm>
            <a:off x="5757863" y="3076919"/>
            <a:ext cx="1357313" cy="28346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02400"/>
              </a:lnSpc>
              <a:buNone/>
            </a:pPr>
            <a:r>
              <a:rPr lang="en-US" sz="800" dirty="0">
                <a:solidFill>
                  <a:srgbClr val="D7E3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Regional, dedicated, or specific freight needs</a:t>
            </a:r>
            <a:endParaRPr lang="en-US" sz="800" dirty="0"/>
          </a:p>
        </p:txBody>
      </p:sp>
      <p:sp>
        <p:nvSpPr>
          <p:cNvPr id="18" name="Text 15"/>
          <p:cNvSpPr/>
          <p:nvPr/>
        </p:nvSpPr>
        <p:spPr>
          <a:xfrm>
            <a:off x="7258050" y="3076919"/>
            <a:ext cx="1357313" cy="28346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02400"/>
              </a:lnSpc>
              <a:buNone/>
            </a:pPr>
            <a:r>
              <a:rPr lang="en-US" sz="800" dirty="0">
                <a:solidFill>
                  <a:srgbClr val="D7E3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Route preferences and lifestyle fit</a:t>
            </a:r>
            <a:endParaRPr lang="en-US" sz="800" dirty="0"/>
          </a:p>
        </p:txBody>
      </p:sp>
      <p:sp>
        <p:nvSpPr>
          <p:cNvPr id="19" name="Text 16"/>
          <p:cNvSpPr/>
          <p:nvPr/>
        </p:nvSpPr>
        <p:spPr>
          <a:xfrm>
            <a:off x="4043363" y="3627267"/>
            <a:ext cx="1571625" cy="15428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96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Inter ExtraBold" pitchFamily="34" charset="0"/>
                <a:ea typeface="Inter ExtraBold" pitchFamily="34" charset="-122"/>
                <a:cs typeface="Inter ExtraBold" pitchFamily="34" charset="-120"/>
              </a:rPr>
              <a:t>Home Time</a:t>
            </a:r>
            <a:endParaRPr lang="en-US" sz="900" dirty="0"/>
          </a:p>
        </p:txBody>
      </p:sp>
      <p:sp>
        <p:nvSpPr>
          <p:cNvPr id="20" name="Text 17"/>
          <p:cNvSpPr/>
          <p:nvPr/>
        </p:nvSpPr>
        <p:spPr>
          <a:xfrm>
            <a:off x="5757863" y="3562694"/>
            <a:ext cx="1357313" cy="28346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02400"/>
              </a:lnSpc>
              <a:buNone/>
            </a:pPr>
            <a:r>
              <a:rPr lang="en-US" sz="800" dirty="0">
                <a:solidFill>
                  <a:srgbClr val="D7E3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Schedule, freight cadence, operational needs</a:t>
            </a:r>
            <a:endParaRPr lang="en-US" sz="800" dirty="0"/>
          </a:p>
        </p:txBody>
      </p:sp>
      <p:sp>
        <p:nvSpPr>
          <p:cNvPr id="21" name="Text 18"/>
          <p:cNvSpPr/>
          <p:nvPr/>
        </p:nvSpPr>
        <p:spPr>
          <a:xfrm>
            <a:off x="7258050" y="3562694"/>
            <a:ext cx="1357313" cy="28346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02400"/>
              </a:lnSpc>
              <a:buNone/>
            </a:pPr>
            <a:r>
              <a:rPr lang="en-US" sz="800" dirty="0">
                <a:solidFill>
                  <a:srgbClr val="D7E3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Weekly home time or other stated goals</a:t>
            </a:r>
            <a:endParaRPr lang="en-US" sz="800" dirty="0"/>
          </a:p>
        </p:txBody>
      </p:sp>
      <p:sp>
        <p:nvSpPr>
          <p:cNvPr id="22" name="Text 19"/>
          <p:cNvSpPr/>
          <p:nvPr/>
        </p:nvSpPr>
        <p:spPr>
          <a:xfrm>
            <a:off x="4043363" y="4113042"/>
            <a:ext cx="1571625" cy="15428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96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Inter ExtraBold" pitchFamily="34" charset="0"/>
                <a:ea typeface="Inter ExtraBold" pitchFamily="34" charset="-122"/>
                <a:cs typeface="Inter ExtraBold" pitchFamily="34" charset="-120"/>
              </a:rPr>
              <a:t>Job Expectations</a:t>
            </a:r>
            <a:endParaRPr lang="en-US" sz="900" dirty="0"/>
          </a:p>
        </p:txBody>
      </p:sp>
      <p:sp>
        <p:nvSpPr>
          <p:cNvPr id="23" name="Text 20"/>
          <p:cNvSpPr/>
          <p:nvPr/>
        </p:nvSpPr>
        <p:spPr>
          <a:xfrm>
            <a:off x="5757863" y="4048469"/>
            <a:ext cx="1357313" cy="28346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02400"/>
              </a:lnSpc>
              <a:buNone/>
            </a:pPr>
            <a:r>
              <a:rPr lang="en-US" sz="800" dirty="0">
                <a:solidFill>
                  <a:srgbClr val="D7E3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Pay, benefits, freight type, onboarding steps</a:t>
            </a:r>
            <a:endParaRPr lang="en-US" sz="800" dirty="0"/>
          </a:p>
        </p:txBody>
      </p:sp>
      <p:sp>
        <p:nvSpPr>
          <p:cNvPr id="24" name="Text 21"/>
          <p:cNvSpPr/>
          <p:nvPr/>
        </p:nvSpPr>
        <p:spPr>
          <a:xfrm>
            <a:off x="7258050" y="4048469"/>
            <a:ext cx="1357313" cy="28346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02400"/>
              </a:lnSpc>
              <a:buNone/>
            </a:pPr>
            <a:r>
              <a:rPr lang="en-US" sz="800" dirty="0">
                <a:solidFill>
                  <a:srgbClr val="D7E3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Clear understanding before submission</a:t>
            </a:r>
            <a:endParaRPr lang="en-US" sz="800" dirty="0"/>
          </a:p>
        </p:txBody>
      </p:sp>
      <p:sp>
        <p:nvSpPr>
          <p:cNvPr id="25" name="Text 22"/>
          <p:cNvSpPr/>
          <p:nvPr/>
        </p:nvSpPr>
        <p:spPr>
          <a:xfrm>
            <a:off x="4429125" y="4565247"/>
            <a:ext cx="4186238" cy="33514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10400"/>
              </a:lnSpc>
              <a:buNone/>
            </a:pPr>
            <a:r>
              <a:rPr lang="en-US" sz="850" b="1" dirty="0">
                <a:solidFill>
                  <a:srgbClr val="FFFFFF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Result:</a:t>
            </a:r>
            <a:r>
              <a:rPr lang="en-US" sz="900" dirty="0">
                <a:solidFill>
                  <a:srgbClr val="D7E3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carriers receive drivers who know the pay, schedule, job type, and </a:t>
            </a:r>
            <a:r>
              <a:rPr lang="en-US" sz="900" dirty="0">
                <a:solidFill>
                  <a:srgbClr val="D7E3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route expectations before moving into review and onboarding.</a:t>
            </a:r>
            <a:endParaRPr lang="en-US" sz="850" dirty="0"/>
          </a:p>
        </p:txBody>
      </p:sp>
      <p:sp>
        <p:nvSpPr>
          <p:cNvPr id="26" name="Text 23"/>
          <p:cNvSpPr/>
          <p:nvPr/>
        </p:nvSpPr>
        <p:spPr>
          <a:xfrm>
            <a:off x="4043363" y="4986114"/>
            <a:ext cx="4572000" cy="10715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650" dirty="0">
                <a:solidFill>
                  <a:srgbClr val="D7E3F4">
                    <a:alpha val="72000"/>
                  </a:srgbClr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Source: Class A Jobs 411, “Hire CDL Drivers” page, accessed June 2, 2026.</a:t>
            </a:r>
            <a:endParaRPr lang="en-US" sz="6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357188" y="314325"/>
            <a:ext cx="1185807" cy="29289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650" b="1" spc="2" kern="0" dirty="0">
                <a:solidFill>
                  <a:srgbClr val="FFD21E"/>
                </a:solidFill>
                <a:latin typeface="Inter ExtraBold" pitchFamily="34" charset="0"/>
                <a:ea typeface="Inter ExtraBold" pitchFamily="34" charset="-122"/>
                <a:cs typeface="Inter ExtraBold" pitchFamily="34" charset="-120"/>
              </a:rPr>
              <a:t>OPERATING SCALE</a:t>
            </a:r>
            <a:endParaRPr lang="en-US" sz="650" dirty="0"/>
          </a:p>
        </p:txBody>
      </p:sp>
      <p:sp>
        <p:nvSpPr>
          <p:cNvPr id="4" name="Text 1"/>
          <p:cNvSpPr/>
          <p:nvPr/>
        </p:nvSpPr>
        <p:spPr>
          <a:xfrm>
            <a:off x="7189543" y="314325"/>
            <a:ext cx="1597270" cy="29289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750" dirty="0">
                <a:solidFill>
                  <a:srgbClr val="D7E3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Nationwide CDL recruiting coverage</a:t>
            </a:r>
            <a:endParaRPr lang="en-US" sz="750" dirty="0"/>
          </a:p>
        </p:txBody>
      </p:sp>
      <p:sp>
        <p:nvSpPr>
          <p:cNvPr id="5" name="Text 2"/>
          <p:cNvSpPr/>
          <p:nvPr/>
        </p:nvSpPr>
        <p:spPr>
          <a:xfrm>
            <a:off x="357188" y="871538"/>
            <a:ext cx="8429625" cy="32403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86400"/>
              </a:lnSpc>
              <a:buNone/>
            </a:pPr>
            <a:r>
              <a:rPr lang="en-US" sz="2100" b="1" spc="-1" kern="0" dirty="0">
                <a:solidFill>
                  <a:srgbClr val="FFFFFF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Built for Scale and National Coverage</a:t>
            </a:r>
            <a:endParaRPr lang="en-US" sz="2100" dirty="0"/>
          </a:p>
        </p:txBody>
      </p:sp>
      <p:sp>
        <p:nvSpPr>
          <p:cNvPr id="6" name="Text 3"/>
          <p:cNvSpPr/>
          <p:nvPr/>
        </p:nvSpPr>
        <p:spPr>
          <a:xfrm>
            <a:off x="357188" y="1309874"/>
            <a:ext cx="6429375" cy="40200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07200"/>
              </a:lnSpc>
              <a:buNone/>
            </a:pPr>
            <a:r>
              <a:rPr lang="en-US" sz="1100" dirty="0">
                <a:solidFill>
                  <a:srgbClr val="D7E3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Class A Jobs 411 combines long-running transportation recruiting experience with a national recruiter network designed to support carriers across markets and lanes.</a:t>
            </a:r>
            <a:endParaRPr lang="en-US" sz="1100" dirty="0"/>
          </a:p>
        </p:txBody>
      </p:sp>
      <p:sp>
        <p:nvSpPr>
          <p:cNvPr id="7" name="Text 4"/>
          <p:cNvSpPr/>
          <p:nvPr/>
        </p:nvSpPr>
        <p:spPr>
          <a:xfrm>
            <a:off x="357188" y="2126214"/>
            <a:ext cx="1071563" cy="35718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50" b="1" spc="-1" kern="0" dirty="0">
                <a:solidFill>
                  <a:srgbClr val="FFD21E"/>
                </a:solidFill>
                <a:latin typeface="Inter Black" pitchFamily="34" charset="0"/>
                <a:ea typeface="Inter Black" pitchFamily="34" charset="-122"/>
                <a:cs typeface="Inter Black" pitchFamily="34" charset="-120"/>
              </a:rPr>
              <a:t>2012</a:t>
            </a:r>
            <a:endParaRPr lang="en-US" sz="2550" dirty="0"/>
          </a:p>
        </p:txBody>
      </p:sp>
      <p:sp>
        <p:nvSpPr>
          <p:cNvPr id="8" name="Text 5"/>
          <p:cNvSpPr/>
          <p:nvPr/>
        </p:nvSpPr>
        <p:spPr>
          <a:xfrm>
            <a:off x="357188" y="2597702"/>
            <a:ext cx="1071563" cy="15172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944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Inter ExtraBold" pitchFamily="34" charset="0"/>
                <a:ea typeface="Inter ExtraBold" pitchFamily="34" charset="-122"/>
                <a:cs typeface="Inter ExtraBold" pitchFamily="34" charset="-120"/>
              </a:rPr>
              <a:t>ESTABLISHED</a:t>
            </a:r>
            <a:endParaRPr lang="en-US" sz="900" dirty="0"/>
          </a:p>
        </p:txBody>
      </p:sp>
      <p:sp>
        <p:nvSpPr>
          <p:cNvPr id="9" name="Text 6"/>
          <p:cNvSpPr/>
          <p:nvPr/>
        </p:nvSpPr>
        <p:spPr>
          <a:xfrm>
            <a:off x="357188" y="2835148"/>
            <a:ext cx="1071563" cy="14466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108000"/>
              </a:lnSpc>
              <a:buNone/>
            </a:pPr>
            <a:r>
              <a:rPr lang="en-US" sz="800" dirty="0">
                <a:solidFill>
                  <a:srgbClr val="D7E3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Operating since 2012.</a:t>
            </a:r>
            <a:endParaRPr lang="en-US" sz="800" dirty="0"/>
          </a:p>
        </p:txBody>
      </p:sp>
      <p:sp>
        <p:nvSpPr>
          <p:cNvPr id="10" name="Text 7"/>
          <p:cNvSpPr/>
          <p:nvPr/>
        </p:nvSpPr>
        <p:spPr>
          <a:xfrm>
            <a:off x="1600200" y="2126214"/>
            <a:ext cx="1678781" cy="30718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150" b="1" spc="-1" kern="0" dirty="0">
                <a:solidFill>
                  <a:srgbClr val="FFD21E"/>
                </a:solidFill>
                <a:latin typeface="Inter Black" pitchFamily="34" charset="0"/>
                <a:ea typeface="Inter Black" pitchFamily="34" charset="-122"/>
                <a:cs typeface="Inter Black" pitchFamily="34" charset="-120"/>
              </a:rPr>
              <a:t>150+ yrs</a:t>
            </a:r>
            <a:endParaRPr lang="en-US" sz="2150" dirty="0"/>
          </a:p>
        </p:txBody>
      </p:sp>
      <p:sp>
        <p:nvSpPr>
          <p:cNvPr id="11" name="Text 8"/>
          <p:cNvSpPr/>
          <p:nvPr/>
        </p:nvSpPr>
        <p:spPr>
          <a:xfrm>
            <a:off x="1600200" y="2547696"/>
            <a:ext cx="1678781" cy="15172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944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Inter ExtraBold" pitchFamily="34" charset="0"/>
                <a:ea typeface="Inter ExtraBold" pitchFamily="34" charset="-122"/>
                <a:cs typeface="Inter ExtraBold" pitchFamily="34" charset="-120"/>
              </a:rPr>
              <a:t>COMBINED EXPERIENCE</a:t>
            </a:r>
            <a:endParaRPr lang="en-US" sz="900" dirty="0"/>
          </a:p>
        </p:txBody>
      </p:sp>
      <p:sp>
        <p:nvSpPr>
          <p:cNvPr id="12" name="Text 9"/>
          <p:cNvSpPr/>
          <p:nvPr/>
        </p:nvSpPr>
        <p:spPr>
          <a:xfrm>
            <a:off x="1600200" y="2785142"/>
            <a:ext cx="1678781" cy="28932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08000"/>
              </a:lnSpc>
              <a:buNone/>
            </a:pPr>
            <a:r>
              <a:rPr lang="en-US" sz="800" dirty="0">
                <a:solidFill>
                  <a:srgbClr val="D7E3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Transportation, hiring, and recruiting knowledge.</a:t>
            </a:r>
            <a:endParaRPr lang="en-US" sz="800" dirty="0"/>
          </a:p>
        </p:txBody>
      </p:sp>
      <p:sp>
        <p:nvSpPr>
          <p:cNvPr id="13" name="Text 10"/>
          <p:cNvSpPr/>
          <p:nvPr/>
        </p:nvSpPr>
        <p:spPr>
          <a:xfrm>
            <a:off x="3450431" y="2126214"/>
            <a:ext cx="1428750" cy="35718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50" b="1" spc="-1" kern="0" dirty="0">
                <a:solidFill>
                  <a:srgbClr val="FFD21E"/>
                </a:solidFill>
                <a:latin typeface="Inter Black" pitchFamily="34" charset="0"/>
                <a:ea typeface="Inter Black" pitchFamily="34" charset="-122"/>
                <a:cs typeface="Inter Black" pitchFamily="34" charset="-120"/>
              </a:rPr>
              <a:t>100+</a:t>
            </a:r>
            <a:endParaRPr lang="en-US" sz="2550" dirty="0"/>
          </a:p>
        </p:txBody>
      </p:sp>
      <p:sp>
        <p:nvSpPr>
          <p:cNvPr id="14" name="Text 11"/>
          <p:cNvSpPr/>
          <p:nvPr/>
        </p:nvSpPr>
        <p:spPr>
          <a:xfrm>
            <a:off x="3450431" y="2597702"/>
            <a:ext cx="1428750" cy="15172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944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Inter ExtraBold" pitchFamily="34" charset="0"/>
                <a:ea typeface="Inter ExtraBold" pitchFamily="34" charset="-122"/>
                <a:cs typeface="Inter ExtraBold" pitchFamily="34" charset="-120"/>
              </a:rPr>
              <a:t>RECRUITERS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3450431" y="2835148"/>
            <a:ext cx="1428750" cy="28932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08000"/>
              </a:lnSpc>
              <a:buNone/>
            </a:pPr>
            <a:r>
              <a:rPr lang="en-US" sz="800" dirty="0">
                <a:solidFill>
                  <a:srgbClr val="D7E3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Nationwide network with U.S.-based support.</a:t>
            </a:r>
            <a:endParaRPr lang="en-US" sz="800" dirty="0"/>
          </a:p>
        </p:txBody>
      </p:sp>
      <p:sp>
        <p:nvSpPr>
          <p:cNvPr id="16" name="Text 13"/>
          <p:cNvSpPr/>
          <p:nvPr/>
        </p:nvSpPr>
        <p:spPr>
          <a:xfrm>
            <a:off x="5050631" y="2126214"/>
            <a:ext cx="1785938" cy="35718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50" b="1" spc="-1" kern="0" dirty="0">
                <a:solidFill>
                  <a:srgbClr val="FFD21E"/>
                </a:solidFill>
                <a:latin typeface="Inter Black" pitchFamily="34" charset="0"/>
                <a:ea typeface="Inter Black" pitchFamily="34" charset="-122"/>
                <a:cs typeface="Inter Black" pitchFamily="34" charset="-120"/>
              </a:rPr>
              <a:t>250K</a:t>
            </a:r>
            <a:endParaRPr lang="en-US" sz="2550" dirty="0"/>
          </a:p>
        </p:txBody>
      </p:sp>
      <p:sp>
        <p:nvSpPr>
          <p:cNvPr id="17" name="Text 14"/>
          <p:cNvSpPr/>
          <p:nvPr/>
        </p:nvSpPr>
        <p:spPr>
          <a:xfrm>
            <a:off x="5050631" y="2597702"/>
            <a:ext cx="1785938" cy="15172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944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Inter ExtraBold" pitchFamily="34" charset="0"/>
                <a:ea typeface="Inter ExtraBold" pitchFamily="34" charset="-122"/>
                <a:cs typeface="Inter ExtraBold" pitchFamily="34" charset="-120"/>
              </a:rPr>
              <a:t>APPLICATIONS</a:t>
            </a:r>
            <a:endParaRPr lang="en-US" sz="900" dirty="0"/>
          </a:p>
        </p:txBody>
      </p:sp>
      <p:sp>
        <p:nvSpPr>
          <p:cNvPr id="18" name="Text 15"/>
          <p:cNvSpPr/>
          <p:nvPr/>
        </p:nvSpPr>
        <p:spPr>
          <a:xfrm>
            <a:off x="5050631" y="2835148"/>
            <a:ext cx="1785938" cy="14466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108000"/>
              </a:lnSpc>
              <a:buNone/>
            </a:pPr>
            <a:r>
              <a:rPr lang="en-US" sz="800" dirty="0">
                <a:solidFill>
                  <a:srgbClr val="D7E3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Driver applications processed.</a:t>
            </a:r>
            <a:endParaRPr lang="en-US" sz="800" dirty="0"/>
          </a:p>
        </p:txBody>
      </p:sp>
      <p:sp>
        <p:nvSpPr>
          <p:cNvPr id="19" name="Text 16"/>
          <p:cNvSpPr/>
          <p:nvPr/>
        </p:nvSpPr>
        <p:spPr>
          <a:xfrm>
            <a:off x="7008019" y="2126214"/>
            <a:ext cx="1571625" cy="35718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50" b="1" spc="-1" kern="0" dirty="0">
                <a:solidFill>
                  <a:srgbClr val="FFD21E"/>
                </a:solidFill>
                <a:latin typeface="Inter Black" pitchFamily="34" charset="0"/>
                <a:ea typeface="Inter Black" pitchFamily="34" charset="-122"/>
                <a:cs typeface="Inter Black" pitchFamily="34" charset="-120"/>
              </a:rPr>
              <a:t>2K+</a:t>
            </a:r>
            <a:endParaRPr lang="en-US" sz="2550" dirty="0"/>
          </a:p>
        </p:txBody>
      </p:sp>
      <p:sp>
        <p:nvSpPr>
          <p:cNvPr id="20" name="Text 17"/>
          <p:cNvSpPr/>
          <p:nvPr/>
        </p:nvSpPr>
        <p:spPr>
          <a:xfrm>
            <a:off x="7008019" y="2597702"/>
            <a:ext cx="1571625" cy="15172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944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Inter ExtraBold" pitchFamily="34" charset="0"/>
                <a:ea typeface="Inter ExtraBold" pitchFamily="34" charset="-122"/>
                <a:cs typeface="Inter ExtraBold" pitchFamily="34" charset="-120"/>
              </a:rPr>
              <a:t>ANNUAL HIRES</a:t>
            </a:r>
            <a:endParaRPr lang="en-US" sz="900" dirty="0"/>
          </a:p>
        </p:txBody>
      </p:sp>
      <p:sp>
        <p:nvSpPr>
          <p:cNvPr id="21" name="Text 18"/>
          <p:cNvSpPr/>
          <p:nvPr/>
        </p:nvSpPr>
        <p:spPr>
          <a:xfrm>
            <a:off x="7008019" y="2835148"/>
            <a:ext cx="1571625" cy="14466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108000"/>
              </a:lnSpc>
              <a:buNone/>
            </a:pPr>
            <a:r>
              <a:rPr lang="en-US" sz="800" dirty="0">
                <a:solidFill>
                  <a:srgbClr val="D7E3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Across all 50 states.</a:t>
            </a:r>
            <a:endParaRPr lang="en-US" sz="800" dirty="0"/>
          </a:p>
        </p:txBody>
      </p:sp>
      <p:sp>
        <p:nvSpPr>
          <p:cNvPr id="22" name="Text 19"/>
          <p:cNvSpPr/>
          <p:nvPr/>
        </p:nvSpPr>
        <p:spPr>
          <a:xfrm>
            <a:off x="357188" y="3785574"/>
            <a:ext cx="2571750" cy="524619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86400"/>
              </a:lnSpc>
              <a:buNone/>
            </a:pPr>
            <a:r>
              <a:rPr lang="en-US" sz="1700" b="1" spc="-1" kern="0" dirty="0">
                <a:solidFill>
                  <a:srgbClr val="FFD21E"/>
                </a:solidFill>
                <a:latin typeface="Inter Black" pitchFamily="34" charset="0"/>
                <a:ea typeface="Inter Black" pitchFamily="34" charset="-122"/>
                <a:cs typeface="Inter Black" pitchFamily="34" charset="-120"/>
              </a:rPr>
              <a:t>National reach for </a:t>
            </a:r>
            <a:r>
              <a:rPr lang="en-US" sz="1700" b="1" spc="-1" kern="0" dirty="0">
                <a:solidFill>
                  <a:srgbClr val="FFD21E"/>
                </a:solidFill>
                <a:latin typeface="Inter Black" pitchFamily="34" charset="0"/>
                <a:ea typeface="Inter Black" pitchFamily="34" charset="-122"/>
                <a:cs typeface="Inter Black" pitchFamily="34" charset="-120"/>
              </a:rPr>
              <a:t>open seats</a:t>
            </a:r>
            <a:endParaRPr lang="en-US" sz="1700" dirty="0"/>
          </a:p>
        </p:txBody>
      </p:sp>
      <p:sp>
        <p:nvSpPr>
          <p:cNvPr id="23" name="Text 20"/>
          <p:cNvSpPr/>
          <p:nvPr/>
        </p:nvSpPr>
        <p:spPr>
          <a:xfrm>
            <a:off x="3314700" y="3785601"/>
            <a:ext cx="5472113" cy="52456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08800"/>
              </a:lnSpc>
              <a:buNone/>
            </a:pPr>
            <a:r>
              <a:rPr lang="en-US" sz="950" dirty="0">
                <a:solidFill>
                  <a:srgbClr val="D7E3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company’s remote recruiter infrastructure supports private fleets, carriers, government contractors, and federal agencies that require CDL driver recruitment and logistics staffing coverage.</a:t>
            </a:r>
            <a:endParaRPr lang="en-US" sz="950" dirty="0"/>
          </a:p>
        </p:txBody>
      </p:sp>
      <p:sp>
        <p:nvSpPr>
          <p:cNvPr id="24" name="Text 21"/>
          <p:cNvSpPr/>
          <p:nvPr/>
        </p:nvSpPr>
        <p:spPr>
          <a:xfrm>
            <a:off x="357188" y="4912277"/>
            <a:ext cx="8429625" cy="10715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650" dirty="0">
                <a:solidFill>
                  <a:srgbClr val="D7E3F4">
                    <a:alpha val="72000"/>
                  </a:srgbClr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Source: Class A Jobs 411, “Hire CDL Drivers” and SBA certification pages, accessed June 2, 2026.</a:t>
            </a:r>
            <a:endParaRPr lang="en-US" sz="6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357188" y="407194"/>
            <a:ext cx="1655034" cy="10715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650" b="1" spc="2" kern="0" dirty="0">
                <a:solidFill>
                  <a:srgbClr val="FFD21E"/>
                </a:solidFill>
                <a:latin typeface="Inter ExtraBold" pitchFamily="34" charset="0"/>
                <a:ea typeface="Inter ExtraBold" pitchFamily="34" charset="-122"/>
                <a:cs typeface="Inter ExtraBold" pitchFamily="34" charset="-120"/>
              </a:rPr>
              <a:t>OPERATIONAL READINESS</a:t>
            </a:r>
            <a:endParaRPr lang="en-US" sz="650" dirty="0"/>
          </a:p>
        </p:txBody>
      </p:sp>
      <p:sp>
        <p:nvSpPr>
          <p:cNvPr id="4" name="Text 1"/>
          <p:cNvSpPr/>
          <p:nvPr/>
        </p:nvSpPr>
        <p:spPr>
          <a:xfrm>
            <a:off x="7097092" y="402729"/>
            <a:ext cx="1689720" cy="11608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750" dirty="0">
                <a:solidFill>
                  <a:srgbClr val="D7E3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Compliance-aware recruiting workflow</a:t>
            </a:r>
            <a:endParaRPr lang="en-US" sz="750" dirty="0"/>
          </a:p>
        </p:txBody>
      </p:sp>
      <p:sp>
        <p:nvSpPr>
          <p:cNvPr id="5" name="Text 2"/>
          <p:cNvSpPr/>
          <p:nvPr/>
        </p:nvSpPr>
        <p:spPr>
          <a:xfrm>
            <a:off x="357188" y="871538"/>
            <a:ext cx="8429625" cy="32403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86400"/>
              </a:lnSpc>
              <a:buNone/>
            </a:pPr>
            <a:r>
              <a:rPr lang="en-US" sz="2100" b="1" spc="-1" kern="0" dirty="0">
                <a:solidFill>
                  <a:srgbClr val="FFFFFF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Compliance and Workflow Readiness</a:t>
            </a:r>
            <a:endParaRPr lang="en-US" sz="2100" dirty="0"/>
          </a:p>
        </p:txBody>
      </p:sp>
      <p:sp>
        <p:nvSpPr>
          <p:cNvPr id="6" name="Text 3"/>
          <p:cNvSpPr/>
          <p:nvPr/>
        </p:nvSpPr>
        <p:spPr>
          <a:xfrm>
            <a:off x="357188" y="1645630"/>
            <a:ext cx="3214688" cy="23217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700" b="1" spc="2" kern="0" dirty="0">
                <a:solidFill>
                  <a:srgbClr val="2D9CDB"/>
                </a:solidFill>
                <a:latin typeface="Inter ExtraBold" pitchFamily="34" charset="0"/>
                <a:ea typeface="Inter ExtraBold" pitchFamily="34" charset="-122"/>
                <a:cs typeface="Inter ExtraBold" pitchFamily="34" charset="-120"/>
              </a:rPr>
              <a:t>SPEED ONLY MATTERS WHEN SUBMISSIONS ARE READY</a:t>
            </a:r>
            <a:endParaRPr lang="en-US" sz="700" dirty="0"/>
          </a:p>
        </p:txBody>
      </p:sp>
      <p:sp>
        <p:nvSpPr>
          <p:cNvPr id="7" name="Text 4"/>
          <p:cNvSpPr/>
          <p:nvPr/>
        </p:nvSpPr>
        <p:spPr>
          <a:xfrm>
            <a:off x="357188" y="2034964"/>
            <a:ext cx="3214688" cy="92578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08000"/>
              </a:lnSpc>
              <a:buNone/>
            </a:pPr>
            <a:r>
              <a:rPr lang="en-US" sz="1250" dirty="0">
                <a:solidFill>
                  <a:srgbClr val="D7E3F4"/>
                </a:solidFill>
                <a:latin typeface="Inter Medium" pitchFamily="34" charset="0"/>
                <a:ea typeface="Inter Medium" pitchFamily="34" charset="-122"/>
                <a:cs typeface="Inter Medium" pitchFamily="34" charset="-120"/>
              </a:rPr>
              <a:t>Class A Jobs 411 helps carriers move </a:t>
            </a:r>
            <a:r>
              <a:rPr lang="en-US" sz="1250" dirty="0">
                <a:solidFill>
                  <a:srgbClr val="D7E3F4"/>
                </a:solidFill>
                <a:latin typeface="Inter Medium" pitchFamily="34" charset="0"/>
                <a:ea typeface="Inter Medium" pitchFamily="34" charset="-122"/>
                <a:cs typeface="Inter Medium" pitchFamily="34" charset="-120"/>
              </a:rPr>
              <a:t>faster by delivering </a:t>
            </a:r>
            <a:r>
              <a:rPr lang="en-US" sz="1200" b="1" dirty="0">
                <a:solidFill>
                  <a:srgbClr val="FFD21E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complete, carrier-specific driver applications</a:t>
            </a:r>
            <a:r>
              <a:rPr lang="en-US" sz="1250" dirty="0">
                <a:solidFill>
                  <a:srgbClr val="D7E3F4"/>
                </a:solidFill>
                <a:latin typeface="Inter Medium" pitchFamily="34" charset="0"/>
                <a:ea typeface="Inter Medium" pitchFamily="34" charset="-122"/>
                <a:cs typeface="Inter Medium" pitchFamily="34" charset="-120"/>
              </a:rPr>
              <a:t> that support </a:t>
            </a:r>
            <a:r>
              <a:rPr lang="en-US" sz="1250" dirty="0">
                <a:solidFill>
                  <a:srgbClr val="D7E3F4"/>
                </a:solidFill>
                <a:latin typeface="Inter Medium" pitchFamily="34" charset="0"/>
                <a:ea typeface="Inter Medium" pitchFamily="34" charset="-122"/>
                <a:cs typeface="Inter Medium" pitchFamily="34" charset="-120"/>
              </a:rPr>
              <a:t>review, onboarding, and dispatch.</a:t>
            </a:r>
            <a:endParaRPr lang="en-US" sz="1250" dirty="0"/>
          </a:p>
        </p:txBody>
      </p:sp>
      <p:sp>
        <p:nvSpPr>
          <p:cNvPr id="8" name="Text 5"/>
          <p:cNvSpPr/>
          <p:nvPr/>
        </p:nvSpPr>
        <p:spPr>
          <a:xfrm>
            <a:off x="4071938" y="1545617"/>
            <a:ext cx="2235994" cy="12323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750" b="1" spc="2" kern="0" dirty="0">
                <a:solidFill>
                  <a:srgbClr val="FFD21E"/>
                </a:solidFill>
                <a:latin typeface="Inter Black" pitchFamily="34" charset="0"/>
                <a:ea typeface="Inter Black" pitchFamily="34" charset="-122"/>
                <a:cs typeface="Inter Black" pitchFamily="34" charset="-120"/>
              </a:rPr>
              <a:t>01</a:t>
            </a:r>
            <a:endParaRPr lang="en-US" sz="750" dirty="0"/>
          </a:p>
        </p:txBody>
      </p:sp>
      <p:sp>
        <p:nvSpPr>
          <p:cNvPr id="9" name="Text 6"/>
          <p:cNvSpPr/>
          <p:nvPr/>
        </p:nvSpPr>
        <p:spPr>
          <a:xfrm>
            <a:off x="4071938" y="1725997"/>
            <a:ext cx="2235994" cy="361429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92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DOT/FMCSA-Aligned Screening</a:t>
            </a:r>
            <a:endParaRPr lang="en-US" sz="1100" dirty="0"/>
          </a:p>
        </p:txBody>
      </p:sp>
      <p:sp>
        <p:nvSpPr>
          <p:cNvPr id="10" name="Text 7"/>
          <p:cNvSpPr/>
          <p:nvPr/>
        </p:nvSpPr>
        <p:spPr>
          <a:xfrm>
            <a:off x="4071938" y="2158864"/>
            <a:ext cx="2235994" cy="46286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08000"/>
              </a:lnSpc>
              <a:buNone/>
            </a:pPr>
            <a:r>
              <a:rPr lang="en-US" sz="850" dirty="0">
                <a:solidFill>
                  <a:srgbClr val="D7E3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Recruiting activity is described as compliant with DOT and FMCSA expectations, with strict pre-qualification standards.</a:t>
            </a:r>
            <a:endParaRPr lang="en-US" sz="850" dirty="0"/>
          </a:p>
        </p:txBody>
      </p:sp>
      <p:sp>
        <p:nvSpPr>
          <p:cNvPr id="11" name="Text 8"/>
          <p:cNvSpPr/>
          <p:nvPr/>
        </p:nvSpPr>
        <p:spPr>
          <a:xfrm>
            <a:off x="6550819" y="1545617"/>
            <a:ext cx="2235994" cy="12323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750" b="1" spc="2" kern="0" dirty="0">
                <a:solidFill>
                  <a:srgbClr val="FFD21E"/>
                </a:solidFill>
                <a:latin typeface="Inter Black" pitchFamily="34" charset="0"/>
                <a:ea typeface="Inter Black" pitchFamily="34" charset="-122"/>
                <a:cs typeface="Inter Black" pitchFamily="34" charset="-120"/>
              </a:rPr>
              <a:t>02</a:t>
            </a:r>
            <a:endParaRPr lang="en-US" sz="750" dirty="0"/>
          </a:p>
        </p:txBody>
      </p:sp>
      <p:sp>
        <p:nvSpPr>
          <p:cNvPr id="12" name="Text 9"/>
          <p:cNvSpPr/>
          <p:nvPr/>
        </p:nvSpPr>
        <p:spPr>
          <a:xfrm>
            <a:off x="6550819" y="1725997"/>
            <a:ext cx="2235994" cy="361429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92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Tenstreet-Powered Applications</a:t>
            </a:r>
            <a:endParaRPr lang="en-US" sz="1100" dirty="0"/>
          </a:p>
        </p:txBody>
      </p:sp>
      <p:sp>
        <p:nvSpPr>
          <p:cNvPr id="13" name="Text 10"/>
          <p:cNvSpPr/>
          <p:nvPr/>
        </p:nvSpPr>
        <p:spPr>
          <a:xfrm>
            <a:off x="6550819" y="2158864"/>
            <a:ext cx="2235994" cy="46286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08000"/>
              </a:lnSpc>
              <a:buNone/>
            </a:pPr>
            <a:r>
              <a:rPr lang="en-US" sz="850" dirty="0">
                <a:solidFill>
                  <a:srgbClr val="D7E3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Carrier teams receive completed Tenstreet applications with required documentation ready for internal review.</a:t>
            </a:r>
            <a:endParaRPr lang="en-US" sz="850" dirty="0"/>
          </a:p>
        </p:txBody>
      </p:sp>
      <p:sp>
        <p:nvSpPr>
          <p:cNvPr id="14" name="Text 11"/>
          <p:cNvSpPr/>
          <p:nvPr/>
        </p:nvSpPr>
        <p:spPr>
          <a:xfrm>
            <a:off x="4071938" y="2943197"/>
            <a:ext cx="2235994" cy="12323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750" b="1" spc="2" kern="0" dirty="0">
                <a:solidFill>
                  <a:srgbClr val="FFD21E"/>
                </a:solidFill>
                <a:latin typeface="Inter Black" pitchFamily="34" charset="0"/>
                <a:ea typeface="Inter Black" pitchFamily="34" charset="-122"/>
                <a:cs typeface="Inter Black" pitchFamily="34" charset="-120"/>
              </a:rPr>
              <a:t>03</a:t>
            </a:r>
            <a:endParaRPr lang="en-US" sz="750" dirty="0"/>
          </a:p>
        </p:txBody>
      </p:sp>
      <p:sp>
        <p:nvSpPr>
          <p:cNvPr id="15" name="Text 12"/>
          <p:cNvSpPr/>
          <p:nvPr/>
        </p:nvSpPr>
        <p:spPr>
          <a:xfrm>
            <a:off x="4071938" y="3123577"/>
            <a:ext cx="2235994" cy="18071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92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Carrier-Specific Standards</a:t>
            </a:r>
            <a:endParaRPr lang="en-US" sz="1100" dirty="0"/>
          </a:p>
        </p:txBody>
      </p:sp>
      <p:sp>
        <p:nvSpPr>
          <p:cNvPr id="16" name="Text 13"/>
          <p:cNvSpPr/>
          <p:nvPr/>
        </p:nvSpPr>
        <p:spPr>
          <a:xfrm>
            <a:off x="4071938" y="3375729"/>
            <a:ext cx="2235994" cy="46286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08000"/>
              </a:lnSpc>
              <a:buNone/>
            </a:pPr>
            <a:r>
              <a:rPr lang="en-US" sz="850" dirty="0">
                <a:solidFill>
                  <a:srgbClr val="D7E3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Drivers are screened against each carrier’s hiring criteria, experience requirements, routes, and role expectations.</a:t>
            </a:r>
            <a:endParaRPr lang="en-US" sz="850" dirty="0"/>
          </a:p>
        </p:txBody>
      </p:sp>
      <p:sp>
        <p:nvSpPr>
          <p:cNvPr id="17" name="Text 14"/>
          <p:cNvSpPr/>
          <p:nvPr/>
        </p:nvSpPr>
        <p:spPr>
          <a:xfrm>
            <a:off x="6550819" y="2943197"/>
            <a:ext cx="2235994" cy="12323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750" b="1" spc="2" kern="0" dirty="0">
                <a:solidFill>
                  <a:srgbClr val="FFD21E"/>
                </a:solidFill>
                <a:latin typeface="Inter Black" pitchFamily="34" charset="0"/>
                <a:ea typeface="Inter Black" pitchFamily="34" charset="-122"/>
                <a:cs typeface="Inter Black" pitchFamily="34" charset="-120"/>
              </a:rPr>
              <a:t>04</a:t>
            </a:r>
            <a:endParaRPr lang="en-US" sz="750" dirty="0"/>
          </a:p>
        </p:txBody>
      </p:sp>
      <p:sp>
        <p:nvSpPr>
          <p:cNvPr id="18" name="Text 15"/>
          <p:cNvSpPr/>
          <p:nvPr/>
        </p:nvSpPr>
        <p:spPr>
          <a:xfrm>
            <a:off x="6550819" y="3123577"/>
            <a:ext cx="2235994" cy="18071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92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Documentation Support</a:t>
            </a:r>
            <a:endParaRPr lang="en-US" sz="1100" dirty="0"/>
          </a:p>
        </p:txBody>
      </p:sp>
      <p:sp>
        <p:nvSpPr>
          <p:cNvPr id="19" name="Text 16"/>
          <p:cNvSpPr/>
          <p:nvPr/>
        </p:nvSpPr>
        <p:spPr>
          <a:xfrm>
            <a:off x="6550819" y="3375729"/>
            <a:ext cx="2235994" cy="46286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08000"/>
              </a:lnSpc>
              <a:buNone/>
            </a:pPr>
            <a:r>
              <a:rPr lang="en-US" sz="850" dirty="0">
                <a:solidFill>
                  <a:srgbClr val="D7E3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Application assistance, processing, VOEs, reporting, and scheduling support reduce administrative friction.</a:t>
            </a:r>
            <a:endParaRPr lang="en-US" sz="850" dirty="0"/>
          </a:p>
        </p:txBody>
      </p:sp>
      <p:sp>
        <p:nvSpPr>
          <p:cNvPr id="20" name="Text 17"/>
          <p:cNvSpPr/>
          <p:nvPr/>
        </p:nvSpPr>
        <p:spPr>
          <a:xfrm>
            <a:off x="357188" y="4317671"/>
            <a:ext cx="1571625" cy="39430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92000"/>
              </a:lnSpc>
              <a:buNone/>
            </a:pPr>
            <a:r>
              <a:rPr lang="en-US" sz="1200" b="1" dirty="0">
                <a:solidFill>
                  <a:srgbClr val="FFD21E"/>
                </a:solidFill>
                <a:latin typeface="Inter Black" pitchFamily="34" charset="0"/>
                <a:ea typeface="Inter Black" pitchFamily="34" charset="-122"/>
                <a:cs typeface="Inter Black" pitchFamily="34" charset="-120"/>
              </a:rPr>
              <a:t>From lead to onboarding</a:t>
            </a:r>
            <a:endParaRPr lang="en-US" sz="1200" dirty="0"/>
          </a:p>
        </p:txBody>
      </p:sp>
      <p:sp>
        <p:nvSpPr>
          <p:cNvPr id="21" name="Text 18"/>
          <p:cNvSpPr/>
          <p:nvPr/>
        </p:nvSpPr>
        <p:spPr>
          <a:xfrm>
            <a:off x="2128838" y="4407666"/>
            <a:ext cx="2000250" cy="10715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650" dirty="0">
                <a:solidFill>
                  <a:srgbClr val="D7E3F4"/>
                </a:solidFill>
                <a:latin typeface="Inter Medium" pitchFamily="34" charset="0"/>
                <a:ea typeface="Inter Medium" pitchFamily="34" charset="-122"/>
                <a:cs typeface="Inter Medium" pitchFamily="34" charset="-120"/>
              </a:rPr>
              <a:t>Pre-qualify</a:t>
            </a:r>
            <a:endParaRPr lang="en-US" sz="650" dirty="0"/>
          </a:p>
        </p:txBody>
      </p:sp>
      <p:sp>
        <p:nvSpPr>
          <p:cNvPr id="22" name="Text 19"/>
          <p:cNvSpPr/>
          <p:nvPr/>
        </p:nvSpPr>
        <p:spPr>
          <a:xfrm>
            <a:off x="2128838" y="4543397"/>
            <a:ext cx="2000250" cy="10715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650" dirty="0">
                <a:solidFill>
                  <a:srgbClr val="D7E3F4"/>
                </a:solidFill>
                <a:latin typeface="Inter Medium" pitchFamily="34" charset="0"/>
                <a:ea typeface="Inter Medium" pitchFamily="34" charset="-122"/>
                <a:cs typeface="Inter Medium" pitchFamily="34" charset="-120"/>
              </a:rPr>
              <a:t>Fit and minimum standards</a:t>
            </a:r>
            <a:endParaRPr lang="en-US" sz="650" dirty="0"/>
          </a:p>
        </p:txBody>
      </p:sp>
      <p:sp>
        <p:nvSpPr>
          <p:cNvPr id="23" name="Text 20"/>
          <p:cNvSpPr/>
          <p:nvPr/>
        </p:nvSpPr>
        <p:spPr>
          <a:xfrm>
            <a:off x="4457700" y="4407666"/>
            <a:ext cx="2000250" cy="10715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650" dirty="0">
                <a:solidFill>
                  <a:srgbClr val="D7E3F4"/>
                </a:solidFill>
                <a:latin typeface="Inter Medium" pitchFamily="34" charset="0"/>
                <a:ea typeface="Inter Medium" pitchFamily="34" charset="-122"/>
                <a:cs typeface="Inter Medium" pitchFamily="34" charset="-120"/>
              </a:rPr>
              <a:t>Complete packet</a:t>
            </a:r>
            <a:endParaRPr lang="en-US" sz="650" dirty="0"/>
          </a:p>
        </p:txBody>
      </p:sp>
      <p:sp>
        <p:nvSpPr>
          <p:cNvPr id="24" name="Text 21"/>
          <p:cNvSpPr/>
          <p:nvPr/>
        </p:nvSpPr>
        <p:spPr>
          <a:xfrm>
            <a:off x="4457700" y="4543397"/>
            <a:ext cx="2000250" cy="10715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650" dirty="0">
                <a:solidFill>
                  <a:srgbClr val="D7E3F4"/>
                </a:solidFill>
                <a:latin typeface="Inter Medium" pitchFamily="34" charset="0"/>
                <a:ea typeface="Inter Medium" pitchFamily="34" charset="-122"/>
                <a:cs typeface="Inter Medium" pitchFamily="34" charset="-120"/>
              </a:rPr>
              <a:t>Tenstreet and documentation</a:t>
            </a:r>
            <a:endParaRPr lang="en-US" sz="650" dirty="0"/>
          </a:p>
        </p:txBody>
      </p:sp>
      <p:sp>
        <p:nvSpPr>
          <p:cNvPr id="25" name="Text 22"/>
          <p:cNvSpPr/>
          <p:nvPr/>
        </p:nvSpPr>
        <p:spPr>
          <a:xfrm>
            <a:off x="6786563" y="4407666"/>
            <a:ext cx="2000250" cy="10715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650" dirty="0">
                <a:solidFill>
                  <a:srgbClr val="D7E3F4"/>
                </a:solidFill>
                <a:latin typeface="Inter Medium" pitchFamily="34" charset="0"/>
                <a:ea typeface="Inter Medium" pitchFamily="34" charset="-122"/>
                <a:cs typeface="Inter Medium" pitchFamily="34" charset="-120"/>
              </a:rPr>
              <a:t>Support dispatch</a:t>
            </a:r>
            <a:endParaRPr lang="en-US" sz="650" dirty="0"/>
          </a:p>
        </p:txBody>
      </p:sp>
      <p:sp>
        <p:nvSpPr>
          <p:cNvPr id="26" name="Text 23"/>
          <p:cNvSpPr/>
          <p:nvPr/>
        </p:nvSpPr>
        <p:spPr>
          <a:xfrm>
            <a:off x="6786563" y="4543397"/>
            <a:ext cx="2000250" cy="10715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650" dirty="0">
                <a:solidFill>
                  <a:srgbClr val="D7E3F4"/>
                </a:solidFill>
                <a:latin typeface="Inter Medium" pitchFamily="34" charset="0"/>
                <a:ea typeface="Inter Medium" pitchFamily="34" charset="-122"/>
                <a:cs typeface="Inter Medium" pitchFamily="34" charset="-120"/>
              </a:rPr>
              <a:t>Orientation follow-through</a:t>
            </a:r>
            <a:endParaRPr lang="en-US" sz="650" dirty="0"/>
          </a:p>
        </p:txBody>
      </p:sp>
      <p:sp>
        <p:nvSpPr>
          <p:cNvPr id="27" name="Text 24"/>
          <p:cNvSpPr/>
          <p:nvPr/>
        </p:nvSpPr>
        <p:spPr>
          <a:xfrm>
            <a:off x="357188" y="5007741"/>
            <a:ext cx="8429625" cy="10715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650" dirty="0">
                <a:solidFill>
                  <a:srgbClr val="D7E3F4">
                    <a:alpha val="72000"/>
                  </a:srgbClr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Source: Class A Jobs 411, “Hire CDL Drivers” and SBA certification pages, accessed June 2, 2026.</a:t>
            </a:r>
            <a:endParaRPr lang="en-US" sz="6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357188" y="407194"/>
            <a:ext cx="2094765" cy="10715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650" b="1" spc="2" kern="0" dirty="0">
                <a:solidFill>
                  <a:srgbClr val="FFD21E"/>
                </a:solidFill>
                <a:latin typeface="Inter ExtraBold" pitchFamily="34" charset="0"/>
                <a:ea typeface="Inter ExtraBold" pitchFamily="34" charset="-122"/>
                <a:cs typeface="Inter ExtraBold" pitchFamily="34" charset="-120"/>
              </a:rPr>
              <a:t>CERTIFIED PARTNER ADVANTAGE</a:t>
            </a:r>
            <a:endParaRPr lang="en-US" sz="650" dirty="0"/>
          </a:p>
        </p:txBody>
      </p:sp>
      <p:sp>
        <p:nvSpPr>
          <p:cNvPr id="4" name="Text 1"/>
          <p:cNvSpPr/>
          <p:nvPr/>
        </p:nvSpPr>
        <p:spPr>
          <a:xfrm>
            <a:off x="6351631" y="402729"/>
            <a:ext cx="2435182" cy="11608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750" dirty="0">
                <a:solidFill>
                  <a:srgbClr val="D7E3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SBA credentials that strengthen partnership positioning</a:t>
            </a:r>
            <a:endParaRPr lang="en-US" sz="750" dirty="0"/>
          </a:p>
        </p:txBody>
      </p:sp>
      <p:sp>
        <p:nvSpPr>
          <p:cNvPr id="5" name="Text 2"/>
          <p:cNvSpPr/>
          <p:nvPr/>
        </p:nvSpPr>
        <p:spPr>
          <a:xfrm>
            <a:off x="357188" y="857250"/>
            <a:ext cx="8429625" cy="32403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86400"/>
              </a:lnSpc>
              <a:buNone/>
            </a:pPr>
            <a:r>
              <a:rPr lang="en-US" sz="2100" b="1" spc="-1" kern="0" dirty="0">
                <a:solidFill>
                  <a:srgbClr val="FFFFFF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Certified Partner Advantage</a:t>
            </a:r>
            <a:endParaRPr lang="en-US" sz="2100" dirty="0"/>
          </a:p>
        </p:txBody>
      </p:sp>
      <p:sp>
        <p:nvSpPr>
          <p:cNvPr id="6" name="Text 3"/>
          <p:cNvSpPr/>
          <p:nvPr/>
        </p:nvSpPr>
        <p:spPr>
          <a:xfrm>
            <a:off x="357188" y="1281299"/>
            <a:ext cx="7000875" cy="38286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07200"/>
              </a:lnSpc>
              <a:buNone/>
            </a:pPr>
            <a:r>
              <a:rPr lang="en-US" sz="1050" dirty="0">
                <a:solidFill>
                  <a:srgbClr val="D7E3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Class A Jobs 411 is an SBA-certified partner whose credentials can help carriers and contractors support </a:t>
            </a:r>
            <a:r>
              <a:rPr lang="en-US" sz="1000" b="1" dirty="0">
                <a:solidFill>
                  <a:srgbClr val="FFD21E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supplier diversity, federal subcontracting, and competitive RFP positioning</a:t>
            </a:r>
            <a:r>
              <a:rPr lang="en-US" sz="1050" dirty="0">
                <a:solidFill>
                  <a:srgbClr val="D7E3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.</a:t>
            </a:r>
            <a:endParaRPr lang="en-US" sz="1050" dirty="0"/>
          </a:p>
        </p:txBody>
      </p:sp>
      <p:sp>
        <p:nvSpPr>
          <p:cNvPr id="7" name="Text 4"/>
          <p:cNvSpPr/>
          <p:nvPr/>
        </p:nvSpPr>
        <p:spPr>
          <a:xfrm>
            <a:off x="357188" y="2042778"/>
            <a:ext cx="2928938" cy="38403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896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Inter Black" pitchFamily="34" charset="0"/>
                <a:ea typeface="Inter Black" pitchFamily="34" charset="-122"/>
                <a:cs typeface="Inter Black" pitchFamily="34" charset="-120"/>
              </a:rPr>
              <a:t>SBA-certified small business credentials</a:t>
            </a:r>
            <a:endParaRPr lang="en-US" sz="1200" dirty="0"/>
          </a:p>
        </p:txBody>
      </p:sp>
      <p:sp>
        <p:nvSpPr>
          <p:cNvPr id="8" name="Text 5"/>
          <p:cNvSpPr/>
          <p:nvPr/>
        </p:nvSpPr>
        <p:spPr>
          <a:xfrm>
            <a:off x="357188" y="2483960"/>
            <a:ext cx="2928938" cy="42427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05600"/>
              </a:lnSpc>
              <a:buNone/>
            </a:pPr>
            <a:r>
              <a:rPr lang="en-US" sz="800" dirty="0">
                <a:solidFill>
                  <a:srgbClr val="D7E3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Recognized certifications and government-registration details support teaming, subcontracting, and direct-award conversations.</a:t>
            </a:r>
            <a:endParaRPr lang="en-US" sz="800" dirty="0"/>
          </a:p>
        </p:txBody>
      </p:sp>
      <p:sp>
        <p:nvSpPr>
          <p:cNvPr id="9" name="Text 6"/>
          <p:cNvSpPr/>
          <p:nvPr/>
        </p:nvSpPr>
        <p:spPr>
          <a:xfrm>
            <a:off x="357188" y="3101113"/>
            <a:ext cx="528638" cy="15716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FFD21E"/>
                </a:solidFill>
                <a:latin typeface="Inter Black" pitchFamily="34" charset="0"/>
                <a:ea typeface="Inter Black" pitchFamily="34" charset="-122"/>
                <a:cs typeface="Inter Black" pitchFamily="34" charset="-120"/>
              </a:rPr>
              <a:t>WOSB</a:t>
            </a:r>
            <a:endParaRPr lang="en-US" sz="1100" dirty="0"/>
          </a:p>
        </p:txBody>
      </p:sp>
      <p:sp>
        <p:nvSpPr>
          <p:cNvPr id="10" name="Text 7"/>
          <p:cNvSpPr/>
          <p:nvPr/>
        </p:nvSpPr>
        <p:spPr>
          <a:xfrm>
            <a:off x="971550" y="3101113"/>
            <a:ext cx="2314575" cy="13143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92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Women-Owned Small Business</a:t>
            </a:r>
            <a:endParaRPr lang="en-US" sz="800" dirty="0"/>
          </a:p>
        </p:txBody>
      </p:sp>
      <p:sp>
        <p:nvSpPr>
          <p:cNvPr id="11" name="Text 8"/>
          <p:cNvSpPr/>
          <p:nvPr/>
        </p:nvSpPr>
        <p:spPr>
          <a:xfrm>
            <a:off x="971550" y="3268266"/>
            <a:ext cx="2314575" cy="24685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02400"/>
              </a:lnSpc>
              <a:buNone/>
            </a:pPr>
            <a:r>
              <a:rPr lang="en-US" sz="700" dirty="0">
                <a:solidFill>
                  <a:srgbClr val="D7E3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Certified under SBA standards as a woman-owned business.</a:t>
            </a:r>
            <a:endParaRPr lang="en-US" sz="700" dirty="0"/>
          </a:p>
        </p:txBody>
      </p:sp>
      <p:sp>
        <p:nvSpPr>
          <p:cNvPr id="12" name="Text 9"/>
          <p:cNvSpPr/>
          <p:nvPr/>
        </p:nvSpPr>
        <p:spPr>
          <a:xfrm>
            <a:off x="357188" y="3650847"/>
            <a:ext cx="528638" cy="15716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FFD21E"/>
                </a:solidFill>
                <a:latin typeface="Inter Black" pitchFamily="34" charset="0"/>
                <a:ea typeface="Inter Black" pitchFamily="34" charset="-122"/>
                <a:cs typeface="Inter Black" pitchFamily="34" charset="-120"/>
              </a:rPr>
              <a:t>SDVOSB</a:t>
            </a:r>
            <a:endParaRPr lang="en-US" sz="1100" dirty="0"/>
          </a:p>
        </p:txBody>
      </p:sp>
      <p:sp>
        <p:nvSpPr>
          <p:cNvPr id="13" name="Text 10"/>
          <p:cNvSpPr/>
          <p:nvPr/>
        </p:nvSpPr>
        <p:spPr>
          <a:xfrm>
            <a:off x="971550" y="3650847"/>
            <a:ext cx="2314575" cy="13143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92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Service-Disabled Veteran-Owned</a:t>
            </a:r>
            <a:endParaRPr lang="en-US" sz="800" dirty="0"/>
          </a:p>
        </p:txBody>
      </p:sp>
      <p:sp>
        <p:nvSpPr>
          <p:cNvPr id="14" name="Text 11"/>
          <p:cNvSpPr/>
          <p:nvPr/>
        </p:nvSpPr>
        <p:spPr>
          <a:xfrm>
            <a:off x="971550" y="3818000"/>
            <a:ext cx="2314575" cy="24685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02400"/>
              </a:lnSpc>
              <a:buNone/>
            </a:pPr>
            <a:r>
              <a:rPr lang="en-US" sz="700" dirty="0">
                <a:solidFill>
                  <a:srgbClr val="D7E3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Led by a service-disabled female veteran with DOT operations and transportation staffing expertise.</a:t>
            </a:r>
            <a:endParaRPr lang="en-US" sz="700" dirty="0"/>
          </a:p>
        </p:txBody>
      </p:sp>
      <p:sp>
        <p:nvSpPr>
          <p:cNvPr id="15" name="Text 12"/>
          <p:cNvSpPr/>
          <p:nvPr/>
        </p:nvSpPr>
        <p:spPr>
          <a:xfrm>
            <a:off x="357188" y="4200581"/>
            <a:ext cx="528638" cy="15716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FFD21E"/>
                </a:solidFill>
                <a:latin typeface="Inter Black" pitchFamily="34" charset="0"/>
                <a:ea typeface="Inter Black" pitchFamily="34" charset="-122"/>
                <a:cs typeface="Inter Black" pitchFamily="34" charset="-120"/>
              </a:rPr>
              <a:t>VOSB</a:t>
            </a:r>
            <a:endParaRPr lang="en-US" sz="1100" dirty="0"/>
          </a:p>
        </p:txBody>
      </p:sp>
      <p:sp>
        <p:nvSpPr>
          <p:cNvPr id="16" name="Text 13"/>
          <p:cNvSpPr/>
          <p:nvPr/>
        </p:nvSpPr>
        <p:spPr>
          <a:xfrm>
            <a:off x="971550" y="4200581"/>
            <a:ext cx="2314575" cy="13143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92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Veteran-Owned Small Business</a:t>
            </a:r>
            <a:endParaRPr lang="en-US" sz="800" dirty="0"/>
          </a:p>
        </p:txBody>
      </p:sp>
      <p:sp>
        <p:nvSpPr>
          <p:cNvPr id="17" name="Text 14"/>
          <p:cNvSpPr/>
          <p:nvPr/>
        </p:nvSpPr>
        <p:spPr>
          <a:xfrm>
            <a:off x="971550" y="4367733"/>
            <a:ext cx="2314575" cy="24685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02400"/>
              </a:lnSpc>
              <a:buNone/>
            </a:pPr>
            <a:r>
              <a:rPr lang="en-US" sz="700" dirty="0">
                <a:solidFill>
                  <a:srgbClr val="D7E3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Veteran-owned and operated with transportation, hiring, and logistics management experience.</a:t>
            </a:r>
            <a:endParaRPr lang="en-US" sz="700" dirty="0"/>
          </a:p>
        </p:txBody>
      </p:sp>
      <p:sp>
        <p:nvSpPr>
          <p:cNvPr id="18" name="Text 15"/>
          <p:cNvSpPr/>
          <p:nvPr/>
        </p:nvSpPr>
        <p:spPr>
          <a:xfrm>
            <a:off x="357188" y="4816394"/>
            <a:ext cx="871538" cy="20002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b="1" dirty="0">
                <a:solidFill>
                  <a:srgbClr val="FFD21E"/>
                </a:solidFill>
                <a:latin typeface="Inter Black" pitchFamily="34" charset="0"/>
                <a:ea typeface="Inter Black" pitchFamily="34" charset="-122"/>
                <a:cs typeface="Inter Black" pitchFamily="34" charset="-120"/>
              </a:rPr>
              <a:t>SAM</a:t>
            </a:r>
            <a:endParaRPr lang="en-US" sz="1400" dirty="0"/>
          </a:p>
        </p:txBody>
      </p:sp>
      <p:sp>
        <p:nvSpPr>
          <p:cNvPr id="19" name="Text 16"/>
          <p:cNvSpPr/>
          <p:nvPr/>
        </p:nvSpPr>
        <p:spPr>
          <a:xfrm>
            <a:off x="1314450" y="4707452"/>
            <a:ext cx="1971675" cy="417909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04000"/>
              </a:lnSpc>
              <a:buNone/>
            </a:pPr>
            <a:r>
              <a:rPr lang="en-US" sz="800" dirty="0">
                <a:solidFill>
                  <a:srgbClr val="D7E3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MMB Transportation LLC DBA Class A Jobs 411 is listed as actively registered on SAM.gov.</a:t>
            </a:r>
            <a:endParaRPr lang="en-US" sz="800" dirty="0"/>
          </a:p>
        </p:txBody>
      </p:sp>
      <p:sp>
        <p:nvSpPr>
          <p:cNvPr id="20" name="Text 17"/>
          <p:cNvSpPr/>
          <p:nvPr/>
        </p:nvSpPr>
        <p:spPr>
          <a:xfrm>
            <a:off x="3786188" y="2042778"/>
            <a:ext cx="3657600" cy="19201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896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How those credentials help carrier partners</a:t>
            </a:r>
            <a:endParaRPr lang="en-US" sz="1200" dirty="0"/>
          </a:p>
        </p:txBody>
      </p:sp>
      <p:sp>
        <p:nvSpPr>
          <p:cNvPr id="21" name="Text 18"/>
          <p:cNvSpPr/>
          <p:nvPr/>
        </p:nvSpPr>
        <p:spPr>
          <a:xfrm>
            <a:off x="3786188" y="2384813"/>
            <a:ext cx="2378869" cy="10715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650" b="1" spc="1" kern="0" dirty="0">
                <a:solidFill>
                  <a:srgbClr val="FFD21E"/>
                </a:solidFill>
                <a:latin typeface="Inter Black" pitchFamily="34" charset="0"/>
                <a:ea typeface="Inter Black" pitchFamily="34" charset="-122"/>
                <a:cs typeface="Inter Black" pitchFamily="34" charset="-120"/>
              </a:rPr>
              <a:t>PATHWAY 01</a:t>
            </a:r>
            <a:endParaRPr lang="en-US" sz="650" dirty="0"/>
          </a:p>
        </p:txBody>
      </p:sp>
      <p:sp>
        <p:nvSpPr>
          <p:cNvPr id="22" name="Text 19"/>
          <p:cNvSpPr/>
          <p:nvPr/>
        </p:nvSpPr>
        <p:spPr>
          <a:xfrm>
            <a:off x="3786188" y="2534831"/>
            <a:ext cx="2378869" cy="14787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92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Federal subcontracting eligibility</a:t>
            </a:r>
            <a:endParaRPr lang="en-US" sz="900" dirty="0"/>
          </a:p>
        </p:txBody>
      </p:sp>
      <p:sp>
        <p:nvSpPr>
          <p:cNvPr id="23" name="Text 20"/>
          <p:cNvSpPr/>
          <p:nvPr/>
        </p:nvSpPr>
        <p:spPr>
          <a:xfrm>
            <a:off x="3786188" y="2725564"/>
            <a:ext cx="2378869" cy="41012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05600"/>
              </a:lnSpc>
              <a:buNone/>
            </a:pPr>
            <a:r>
              <a:rPr lang="en-US" sz="750" dirty="0">
                <a:solidFill>
                  <a:srgbClr val="D7E3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Supports WOSB, SDVOSB, and VOSB participation programs for federal contracts and subcontracting.</a:t>
            </a:r>
            <a:endParaRPr lang="en-US" sz="750" dirty="0"/>
          </a:p>
        </p:txBody>
      </p:sp>
      <p:sp>
        <p:nvSpPr>
          <p:cNvPr id="24" name="Text 21"/>
          <p:cNvSpPr/>
          <p:nvPr/>
        </p:nvSpPr>
        <p:spPr>
          <a:xfrm>
            <a:off x="6407944" y="2384813"/>
            <a:ext cx="2378869" cy="10715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650" b="1" spc="1" kern="0" dirty="0">
                <a:solidFill>
                  <a:srgbClr val="FFD21E"/>
                </a:solidFill>
                <a:latin typeface="Inter Black" pitchFamily="34" charset="0"/>
                <a:ea typeface="Inter Black" pitchFamily="34" charset="-122"/>
                <a:cs typeface="Inter Black" pitchFamily="34" charset="-120"/>
              </a:rPr>
              <a:t>PATHWAY 02</a:t>
            </a:r>
            <a:endParaRPr lang="en-US" sz="650" dirty="0"/>
          </a:p>
        </p:txBody>
      </p:sp>
      <p:sp>
        <p:nvSpPr>
          <p:cNvPr id="25" name="Text 22"/>
          <p:cNvSpPr/>
          <p:nvPr/>
        </p:nvSpPr>
        <p:spPr>
          <a:xfrm>
            <a:off x="6407944" y="2534831"/>
            <a:ext cx="2378869" cy="14787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92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Improved RFP positioning</a:t>
            </a:r>
            <a:endParaRPr lang="en-US" sz="900" dirty="0"/>
          </a:p>
        </p:txBody>
      </p:sp>
      <p:sp>
        <p:nvSpPr>
          <p:cNvPr id="26" name="Text 23"/>
          <p:cNvSpPr/>
          <p:nvPr/>
        </p:nvSpPr>
        <p:spPr>
          <a:xfrm>
            <a:off x="6407944" y="2725564"/>
            <a:ext cx="2378869" cy="41012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05600"/>
              </a:lnSpc>
              <a:buNone/>
            </a:pPr>
            <a:r>
              <a:rPr lang="en-US" sz="750" dirty="0">
                <a:solidFill>
                  <a:srgbClr val="D7E3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Strengthens proposals requiring supplier diversity, DEI participation, or certified small-business partners.</a:t>
            </a:r>
            <a:endParaRPr lang="en-US" sz="750" dirty="0"/>
          </a:p>
        </p:txBody>
      </p:sp>
      <p:sp>
        <p:nvSpPr>
          <p:cNvPr id="27" name="Text 24"/>
          <p:cNvSpPr/>
          <p:nvPr/>
        </p:nvSpPr>
        <p:spPr>
          <a:xfrm>
            <a:off x="3786188" y="3285706"/>
            <a:ext cx="2378869" cy="10715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650" b="1" spc="1" kern="0" dirty="0">
                <a:solidFill>
                  <a:srgbClr val="FFD21E"/>
                </a:solidFill>
                <a:latin typeface="Inter Black" pitchFamily="34" charset="0"/>
                <a:ea typeface="Inter Black" pitchFamily="34" charset="-122"/>
                <a:cs typeface="Inter Black" pitchFamily="34" charset="-120"/>
              </a:rPr>
              <a:t>PATHWAY 03</a:t>
            </a:r>
            <a:endParaRPr lang="en-US" sz="650" dirty="0"/>
          </a:p>
        </p:txBody>
      </p:sp>
      <p:sp>
        <p:nvSpPr>
          <p:cNvPr id="28" name="Text 25"/>
          <p:cNvSpPr/>
          <p:nvPr/>
        </p:nvSpPr>
        <p:spPr>
          <a:xfrm>
            <a:off x="3786188" y="3435725"/>
            <a:ext cx="2378869" cy="14787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92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FAR and diversity goals</a:t>
            </a:r>
            <a:endParaRPr lang="en-US" sz="900" dirty="0"/>
          </a:p>
        </p:txBody>
      </p:sp>
      <p:sp>
        <p:nvSpPr>
          <p:cNvPr id="29" name="Text 26"/>
          <p:cNvSpPr/>
          <p:nvPr/>
        </p:nvSpPr>
        <p:spPr>
          <a:xfrm>
            <a:off x="3786188" y="3626458"/>
            <a:ext cx="2378869" cy="27341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05600"/>
              </a:lnSpc>
              <a:buNone/>
            </a:pPr>
            <a:r>
              <a:rPr lang="en-US" sz="750" dirty="0">
                <a:solidFill>
                  <a:srgbClr val="D7E3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Helps meet FAR 52.219-9 subcontracting plan requirements and diversity target contributions.</a:t>
            </a:r>
            <a:endParaRPr lang="en-US" sz="750" dirty="0"/>
          </a:p>
        </p:txBody>
      </p:sp>
      <p:sp>
        <p:nvSpPr>
          <p:cNvPr id="30" name="Text 27"/>
          <p:cNvSpPr/>
          <p:nvPr/>
        </p:nvSpPr>
        <p:spPr>
          <a:xfrm>
            <a:off x="6407944" y="3285706"/>
            <a:ext cx="2378869" cy="10715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650" b="1" spc="1" kern="0" dirty="0">
                <a:solidFill>
                  <a:srgbClr val="FFD21E"/>
                </a:solidFill>
                <a:latin typeface="Inter Black" pitchFamily="34" charset="0"/>
                <a:ea typeface="Inter Black" pitchFamily="34" charset="-122"/>
                <a:cs typeface="Inter Black" pitchFamily="34" charset="-120"/>
              </a:rPr>
              <a:t>PATHWAY 04</a:t>
            </a:r>
            <a:endParaRPr lang="en-US" sz="650" dirty="0"/>
          </a:p>
        </p:txBody>
      </p:sp>
      <p:sp>
        <p:nvSpPr>
          <p:cNvPr id="31" name="Text 28"/>
          <p:cNvSpPr/>
          <p:nvPr/>
        </p:nvSpPr>
        <p:spPr>
          <a:xfrm>
            <a:off x="6407944" y="3435725"/>
            <a:ext cx="2378869" cy="14787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92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Teaming and joint ventures</a:t>
            </a:r>
            <a:endParaRPr lang="en-US" sz="900" dirty="0"/>
          </a:p>
        </p:txBody>
      </p:sp>
      <p:sp>
        <p:nvSpPr>
          <p:cNvPr id="32" name="Text 29"/>
          <p:cNvSpPr/>
          <p:nvPr/>
        </p:nvSpPr>
        <p:spPr>
          <a:xfrm>
            <a:off x="6407944" y="3626458"/>
            <a:ext cx="2378869" cy="41012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05600"/>
              </a:lnSpc>
              <a:buNone/>
            </a:pPr>
            <a:r>
              <a:rPr lang="en-US" sz="750" dirty="0">
                <a:solidFill>
                  <a:srgbClr val="D7E3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Creates streamlined opportunities for teaming arrangements, subcontracting, and joint venture discussions.</a:t>
            </a:r>
            <a:endParaRPr lang="en-US" sz="750" dirty="0"/>
          </a:p>
        </p:txBody>
      </p:sp>
      <p:sp>
        <p:nvSpPr>
          <p:cNvPr id="33" name="Text 30"/>
          <p:cNvSpPr/>
          <p:nvPr/>
        </p:nvSpPr>
        <p:spPr>
          <a:xfrm>
            <a:off x="3786188" y="4347390"/>
            <a:ext cx="1643063" cy="20058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ct val="86400"/>
              </a:lnSpc>
              <a:buNone/>
            </a:pPr>
            <a:r>
              <a:rPr lang="en-US" sz="1300" b="1" dirty="0">
                <a:solidFill>
                  <a:srgbClr val="FFD21E"/>
                </a:solidFill>
                <a:latin typeface="Inter Black" pitchFamily="34" charset="0"/>
                <a:ea typeface="Inter Black" pitchFamily="34" charset="-122"/>
                <a:cs typeface="Inter Black" pitchFamily="34" charset="-120"/>
              </a:rPr>
              <a:t>STRATEGIC EDGE</a:t>
            </a:r>
            <a:endParaRPr lang="en-US" sz="1300" dirty="0"/>
          </a:p>
        </p:txBody>
      </p:sp>
      <p:sp>
        <p:nvSpPr>
          <p:cNvPr id="34" name="Text 31"/>
          <p:cNvSpPr/>
          <p:nvPr/>
        </p:nvSpPr>
        <p:spPr>
          <a:xfrm>
            <a:off x="5572125" y="4129450"/>
            <a:ext cx="3214688" cy="63646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ct val="108000"/>
              </a:lnSpc>
              <a:buNone/>
            </a:pPr>
            <a:r>
              <a:rPr lang="en-US" sz="850" dirty="0">
                <a:solidFill>
                  <a:srgbClr val="D7E3F4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For carriers, fleets, government contractors, and federal agencies, the recruiting partnership can deliver CDL hiring support while also contributing to certified supplier participation goals.</a:t>
            </a:r>
            <a:endParaRPr lang="en-US" sz="850" dirty="0"/>
          </a:p>
        </p:txBody>
      </p:sp>
      <p:sp>
        <p:nvSpPr>
          <p:cNvPr id="35" name="Text 32"/>
          <p:cNvSpPr/>
          <p:nvPr/>
        </p:nvSpPr>
        <p:spPr>
          <a:xfrm>
            <a:off x="3786188" y="4708094"/>
            <a:ext cx="5000625" cy="207169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buNone/>
            </a:pPr>
            <a:r>
              <a:rPr lang="en-US" sz="650" dirty="0">
                <a:solidFill>
                  <a:srgbClr val="D7E3F4">
                    <a:alpha val="72000"/>
                  </a:srgbClr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Source: Class A Jobs 411, “SBA Certified Women &amp; Service-Disabled Veteran-Owned Trucking Recruiting Firm,” accessed June 2, 2026.</a:t>
            </a:r>
            <a:endParaRPr lang="en-US" sz="6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2026-06-02T20:43:34Z</dcterms:created>
  <dcterms:modified xsi:type="dcterms:W3CDTF">2026-06-02T20:43:34Z</dcterms:modified>
</cp:coreProperties>
</file>